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0" r:id="rId3"/>
    <p:sldId id="273" r:id="rId4"/>
    <p:sldId id="271" r:id="rId5"/>
    <p:sldId id="272" r:id="rId6"/>
    <p:sldId id="274" r:id="rId7"/>
    <p:sldId id="275" r:id="rId8"/>
    <p:sldId id="276" r:id="rId9"/>
    <p:sldId id="277" r:id="rId10"/>
    <p:sldId id="279" r:id="rId11"/>
    <p:sldId id="282" r:id="rId12"/>
    <p:sldId id="284" r:id="rId13"/>
    <p:sldId id="28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D529-36E4-42F1-9E6A-372D60FCCB98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2693-E4BB-4A07-8681-0D666B4C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1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D529-36E4-42F1-9E6A-372D60FCCB98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2693-E4BB-4A07-8681-0D666B4C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7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D529-36E4-42F1-9E6A-372D60FCCB98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2693-E4BB-4A07-8681-0D666B4C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8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D529-36E4-42F1-9E6A-372D60FCCB98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2693-E4BB-4A07-8681-0D666B4C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6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D529-36E4-42F1-9E6A-372D60FCCB98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2693-E4BB-4A07-8681-0D666B4C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2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D529-36E4-42F1-9E6A-372D60FCCB98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2693-E4BB-4A07-8681-0D666B4C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4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D529-36E4-42F1-9E6A-372D60FCCB98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2693-E4BB-4A07-8681-0D666B4C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1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D529-36E4-42F1-9E6A-372D60FCCB98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2693-E4BB-4A07-8681-0D666B4C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5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D529-36E4-42F1-9E6A-372D60FCCB98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2693-E4BB-4A07-8681-0D666B4C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4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D529-36E4-42F1-9E6A-372D60FCCB98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2693-E4BB-4A07-8681-0D666B4C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7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D529-36E4-42F1-9E6A-372D60FCCB98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2693-E4BB-4A07-8681-0D666B4C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9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0D529-36E4-42F1-9E6A-372D60FCCB98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2693-E4BB-4A07-8681-0D666B4C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7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19674" y="208231"/>
            <a:ext cx="7038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Библиотека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Краснодарского кооперативного института (</a:t>
            </a:r>
            <a:r>
              <a:rPr lang="ru-RU" sz="2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филиал)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Российского </a:t>
            </a:r>
            <a:r>
              <a:rPr lang="ru-RU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университета кооперации </a:t>
            </a:r>
            <a:endParaRPr lang="ru-RU" sz="2000" b="1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91162" y="204304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Bookman Old Style Cyr" panose="020BE200000000000000" pitchFamily="34" charset="0"/>
              </a:rPr>
              <a:t>День работников прокуратуры России</a:t>
            </a:r>
            <a:endParaRPr lang="ru-RU" sz="5400" b="1" dirty="0">
              <a:solidFill>
                <a:srgbClr val="0070C0"/>
              </a:solidFill>
              <a:latin typeface="Bookman Old Style Cyr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5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170" name="Picture 2" descr="Обложка книги СЛУЖБА В ОРГАНАХ И ОРГАНИЗАЦИЯХ ПРОКУРАТУРЫ РОССИЙСКОЙ ФЕДЕРАЦИИ  В. Ю. Шобухин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9" y="1187189"/>
            <a:ext cx="2395566" cy="364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69268" y="123409"/>
            <a:ext cx="77924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	</a:t>
            </a:r>
            <a:r>
              <a:rPr lang="ru-RU" sz="1600" b="1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Шобухин</a:t>
            </a:r>
            <a:r>
              <a:rPr lang="ru-RU" sz="16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В.Ю</a:t>
            </a:r>
            <a:r>
              <a:rPr lang="ru-RU" sz="1600" b="1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. </a:t>
            </a:r>
            <a:r>
              <a:rPr lang="ru-RU" sz="16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 Служба в органах и организациях прокуратуры Российской </a:t>
            </a:r>
            <a:r>
              <a:rPr 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Федерации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: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учебное пособие для вузов / 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В.Ю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. 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Шобухин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. — 4-е изд.,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испр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. и доп. — 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Москва: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Издательство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Юрайт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, 2025. — 115 с. — (Высшее образование). — ISBN 978-5-534-20758-3. — 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Текст: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электронный // Образовательная платформа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Юрайт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[сайт]. — URL:</a:t>
            </a:r>
            <a:r>
              <a:rPr lang="ru-RU" sz="1600" dirty="0">
                <a:latin typeface="Palatino Linotype" panose="02040502050505030304" pitchFamily="18" charset="0"/>
              </a:rPr>
              <a:t> </a:t>
            </a:r>
            <a:r>
              <a:rPr lang="en-US" sz="1600" dirty="0"/>
              <a:t>https://urait.ru/bcode/558713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9899" y="2151727"/>
            <a:ext cx="88487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Настоящий </a:t>
            </a:r>
            <a:r>
              <a:rPr lang="ru-RU" sz="1600" dirty="0">
                <a:latin typeface="Palatino Linotype" panose="02040502050505030304" pitchFamily="18" charset="0"/>
              </a:rPr>
              <a:t>курс подготовлен на основе действующего законодательства, регулирующего вопросы службы в органах и организациях </a:t>
            </a:r>
            <a:r>
              <a:rPr lang="ru-RU" sz="1600" dirty="0" smtClean="0">
                <a:latin typeface="Palatino Linotype" panose="02040502050505030304" pitchFamily="18" charset="0"/>
              </a:rPr>
              <a:t>прокуратуры. </a:t>
            </a:r>
            <a:r>
              <a:rPr lang="ru-RU" sz="1600" dirty="0" smtClean="0">
                <a:latin typeface="Palatino Linotype" panose="02040502050505030304" pitchFamily="18" charset="0"/>
              </a:rPr>
              <a:t>	</a:t>
            </a: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В </a:t>
            </a:r>
            <a:r>
              <a:rPr lang="ru-RU" sz="1600" dirty="0">
                <a:latin typeface="Palatino Linotype" panose="02040502050505030304" pitchFamily="18" charset="0"/>
              </a:rPr>
              <a:t>данном курсе рассматриваются особенности правового регулирования службы в органах и организациях прокуратуры, включая трудовые отношения работников прокуратуры.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Раскрываются </a:t>
            </a:r>
            <a:r>
              <a:rPr lang="ru-RU" sz="1600" dirty="0">
                <a:latin typeface="Palatino Linotype" panose="02040502050505030304" pitchFamily="18" charset="0"/>
              </a:rPr>
              <a:t>понятие и содержание правового статуса прокурорских работников. Исследуются проблемы видовой характеристики службы в системе прокуратуры Российской Федерации</a:t>
            </a:r>
            <a:r>
              <a:rPr lang="ru-RU" sz="1600" dirty="0" smtClean="0">
                <a:latin typeface="Palatino Linotype" panose="02040502050505030304" pitchFamily="18" charset="0"/>
              </a:rPr>
              <a:t>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Данный </a:t>
            </a:r>
            <a:r>
              <a:rPr lang="ru-RU" sz="1600" dirty="0">
                <a:latin typeface="Palatino Linotype" panose="02040502050505030304" pitchFamily="18" charset="0"/>
              </a:rPr>
              <a:t>курс предназначен прежде всего для студентов, магистрантов, аспирантов и преподавателей юридических высших учебных заведений. </a:t>
            </a:r>
          </a:p>
        </p:txBody>
      </p:sp>
    </p:spTree>
    <p:extLst>
      <p:ext uri="{BB962C8B-B14F-4D97-AF65-F5344CB8AC3E}">
        <p14:creationId xmlns:p14="http://schemas.microsoft.com/office/powerpoint/2010/main" val="242172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218" name="Picture 2" descr="Обложка книги ОРГАНИЗАЦИЯ ДЕЯТЕЛЬНОСТИ И СЛУЖБА В ОРГАНАХ ПРОКУРАТУРЫ РОССИЙСКОЙ ФЕДЕРАЦИИ  Е. Р. Ергашев,  Р. В. Бобина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8036"/>
            <a:ext cx="2181282" cy="33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6582" y="158424"/>
            <a:ext cx="860101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	</a:t>
            </a:r>
            <a:r>
              <a:rPr lang="ru-RU" sz="1600" b="1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Ергашев</a:t>
            </a:r>
            <a:r>
              <a:rPr lang="ru-RU" sz="16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Е.Р</a:t>
            </a:r>
            <a:r>
              <a:rPr lang="ru-RU" sz="1600" b="1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. </a:t>
            </a:r>
            <a:r>
              <a:rPr lang="ru-RU" sz="16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 Организация деятельности и служба в органах прокуратуры Российской </a:t>
            </a:r>
            <a:r>
              <a:rPr 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Федерации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: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учебник для вузов / 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Е.Р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. 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Ергашев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Р.В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. Бобина. — 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Москва: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Издательство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Юрайт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, 2025. — 223 с. — (Высшее образование). — ISBN 978-5-534-21104-7. — 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Текст: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электронный // Образовательная платформа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Юрайт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[сайт]. — URL: </a:t>
            </a:r>
            <a:r>
              <a:rPr lang="en-US" sz="1600" dirty="0">
                <a:latin typeface="Palatino Linotype" panose="02040502050505030304" pitchFamily="18" charset="0"/>
              </a:rPr>
              <a:t>https://urait.ru/bcode/559354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76582" y="2028616"/>
            <a:ext cx="91652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В </a:t>
            </a:r>
            <a:r>
              <a:rPr lang="ru-RU" sz="1600" dirty="0">
                <a:latin typeface="Palatino Linotype" panose="02040502050505030304" pitchFamily="18" charset="0"/>
              </a:rPr>
              <a:t>курсе раскрываются вопросы теоретико-правового характера: понятие, принципы, цели, задачи, функции и направления деятельности органов прокуратуры; особенности организации работы по отдельным организационным направлениям (информационно-аналитическая работа, планирование, </a:t>
            </a:r>
            <a:r>
              <a:rPr lang="ru-RU" sz="1600" dirty="0" smtClean="0">
                <a:latin typeface="Palatino Linotype" panose="02040502050505030304" pitchFamily="18" charset="0"/>
              </a:rPr>
              <a:t>приём </a:t>
            </a:r>
            <a:r>
              <a:rPr lang="ru-RU" sz="1600" dirty="0">
                <a:latin typeface="Palatino Linotype" panose="02040502050505030304" pitchFamily="18" charset="0"/>
              </a:rPr>
              <a:t>посетителей, разрешение жалоб (обращений</a:t>
            </a:r>
            <a:r>
              <a:rPr lang="ru-RU" sz="1600" dirty="0" smtClean="0">
                <a:latin typeface="Palatino Linotype" panose="02040502050505030304" pitchFamily="18" charset="0"/>
              </a:rPr>
              <a:t>).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Исследуются </a:t>
            </a:r>
            <a:r>
              <a:rPr lang="ru-RU" sz="1600" dirty="0">
                <a:latin typeface="Palatino Linotype" panose="02040502050505030304" pitchFamily="18" charset="0"/>
              </a:rPr>
              <a:t>проблемы видовой характеристики службы в системе прокуратуры Российской Федерации.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Курс </a:t>
            </a:r>
            <a:r>
              <a:rPr lang="ru-RU" sz="1600" dirty="0">
                <a:latin typeface="Palatino Linotype" panose="02040502050505030304" pitchFamily="18" charset="0"/>
              </a:rPr>
              <a:t>ориентирован для студентов, обучающихся по образовательным программам бакалавров, специалистов, магистрантов, </a:t>
            </a:r>
            <a:r>
              <a:rPr lang="ru-RU" sz="1600" dirty="0" smtClean="0">
                <a:latin typeface="Palatino Linotype" panose="02040502050505030304" pitchFamily="18" charset="0"/>
              </a:rPr>
              <a:t>аспирантов.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6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1266" name="Picture 2" descr="Обложка книги СЛУЖБА В ОРГАНАХ И ОРГАНИЗАЦИЯХ ПРОКУРАТУРЫ РОССИЙСКОЙ ФЕДЕРАЦИИ: ТРУДОВЫЕ ОТНОШЕНИЯ Клочков М. А., Полетаев Ю. Н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840951"/>
            <a:ext cx="2316018" cy="351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475" y="395238"/>
            <a:ext cx="771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	Клочков</a:t>
            </a:r>
            <a:r>
              <a:rPr lang="ru-RU" sz="16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, М. А</a:t>
            </a:r>
            <a:r>
              <a:rPr lang="ru-RU" sz="1600" b="1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. </a:t>
            </a:r>
            <a:r>
              <a:rPr lang="ru-RU" sz="16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 Служба в органах и организациях прокуратуры Российской Федерации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: </a:t>
            </a:r>
            <a:r>
              <a:rPr lang="ru-RU" sz="16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трудовые </a:t>
            </a:r>
            <a:r>
              <a:rPr 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отношения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: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учебное пособие для вузов / М. А. Клочков, Ю. Н. Полетаев. — 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Москва: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Издательство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Юрайт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, 2024. — 182 с. — (Высшее образование). — ISBN 978-5-534-09304-9. — 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Текст: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электронный // Образовательная платформа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Юрайт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[сайт]. — URL: </a:t>
            </a:r>
            <a:r>
              <a:rPr lang="en-US" sz="1600" dirty="0">
                <a:latin typeface="Palatino Linotype" panose="02040502050505030304" pitchFamily="18" charset="0"/>
              </a:rPr>
              <a:t> https://urait.ru/bcode/541530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8027" y="2360136"/>
            <a:ext cx="71819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В </a:t>
            </a:r>
            <a:r>
              <a:rPr lang="ru-RU" sz="1600" dirty="0">
                <a:latin typeface="Palatino Linotype" panose="02040502050505030304" pitchFamily="18" charset="0"/>
              </a:rPr>
              <a:t>учебном пособии рассматриваются вопросы возникновения трудовых правоотношений с прокурорскими работниками, особенности заключения ими трудового договора, его содержания, изменения и прекращения, а также правовые и организационные вопросы аттестации и квалификационного экзамена этих работников.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Определенное </a:t>
            </a:r>
            <a:r>
              <a:rPr lang="ru-RU" sz="1600" dirty="0">
                <a:latin typeface="Palatino Linotype" panose="02040502050505030304" pitchFamily="18" charset="0"/>
              </a:rPr>
              <a:t>внимание уделяется исследованию вопросов, относящихся к правовому регулированию рабочего времени и времени отдыха, дисциплинарной ответственности прокурорских работников, материальному и социальному обеспечению.</a:t>
            </a:r>
          </a:p>
        </p:txBody>
      </p:sp>
    </p:spTree>
    <p:extLst>
      <p:ext uri="{BB962C8B-B14F-4D97-AF65-F5344CB8AC3E}">
        <p14:creationId xmlns:p14="http://schemas.microsoft.com/office/powerpoint/2010/main" val="5231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3314" name="Picture 2" descr="Обложка книги ПРОКУРОРСКИЙ НАДЗОР В РОССИЙСКОЙ ФЕДЕРАЦИИ  Е. Р. Ергаше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6" y="1490421"/>
            <a:ext cx="2256826" cy="34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57459" y="382464"/>
            <a:ext cx="80011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	</a:t>
            </a:r>
            <a:r>
              <a:rPr lang="ru-RU" sz="1600" b="1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Ергашев</a:t>
            </a:r>
            <a:r>
              <a:rPr lang="ru-RU" sz="16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Е.Р</a:t>
            </a:r>
            <a:r>
              <a:rPr lang="ru-RU" sz="1600" b="1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. </a:t>
            </a:r>
            <a:r>
              <a:rPr lang="ru-RU" sz="16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 Прокурорский надзор в Российской </a:t>
            </a:r>
            <a:r>
              <a:rPr 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Федерации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: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учебник для вузов / 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Е.Р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. 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Ергашев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. — 3-е изд.,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перераб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. и доп. — 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Москва: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Издательство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Юрайт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, 2024. — 468 с. — (Высшее образование). — ISBN 978-5-534-19424-1. — 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Текст: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электронный // Образовательная платформа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Юрайт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[сайт]. — URL: </a:t>
            </a:r>
            <a:r>
              <a:rPr lang="en-US" sz="1600" dirty="0">
                <a:latin typeface="Palatino Linotype" panose="02040502050505030304" pitchFamily="18" charset="0"/>
              </a:rPr>
              <a:t>https://urait.ru/bcode/556448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7459" y="2119145"/>
            <a:ext cx="81519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В </a:t>
            </a:r>
            <a:r>
              <a:rPr lang="ru-RU" sz="1600" dirty="0">
                <a:latin typeface="Palatino Linotype" panose="02040502050505030304" pitchFamily="18" charset="0"/>
              </a:rPr>
              <a:t>основу курса включены положения Конституции РФ, Федерального закона «О прокуратуре Российской Федерации», иных законодательных и подзаконных нормативных правовых актов, регулирующих вопросы организации и деятельности органов прокуратуры Российской Федерации. В курсе рассмотрены понятие, цели и задачи, компетенция, предмет прокурорского надзора и функции прокуратуры.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Соответствует </a:t>
            </a:r>
            <a:r>
              <a:rPr lang="ru-RU" sz="1600" dirty="0">
                <a:latin typeface="Palatino Linotype" panose="02040502050505030304" pitchFamily="18" charset="0"/>
              </a:rPr>
              <a:t>актуальным требованиям федерального государственного образовательного стандарта высшего образования.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Предназначен </a:t>
            </a:r>
            <a:r>
              <a:rPr lang="ru-RU" sz="1600" dirty="0">
                <a:latin typeface="Palatino Linotype" panose="02040502050505030304" pitchFamily="18" charset="0"/>
              </a:rPr>
              <a:t>для студентов, обучающихся по образовательным программам специалистов, а также магистрантов, аспирантов, преподавателей юридических факультетов </a:t>
            </a:r>
            <a:r>
              <a:rPr lang="ru-RU" sz="1600" dirty="0" smtClean="0">
                <a:latin typeface="Palatino Linotype" panose="02040502050505030304" pitchFamily="18" charset="0"/>
              </a:rPr>
              <a:t>вузов </a:t>
            </a:r>
            <a:r>
              <a:rPr lang="ru-RU" sz="1600" dirty="0">
                <a:latin typeface="Palatino Linotype" panose="02040502050505030304" pitchFamily="18" charset="0"/>
              </a:rPr>
              <a:t>и практических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238031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523" y="1262014"/>
            <a:ext cx="80081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</a:t>
            </a:r>
            <a:r>
              <a:rPr lang="ru-RU" sz="2200" dirty="0" smtClean="0">
                <a:latin typeface="Palatino Linotype" panose="02040502050505030304" pitchFamily="18" charset="0"/>
              </a:rPr>
              <a:t>Образование российской Прокуратуры стало результатом одной из важнейших реформ Петра I и связано с его именным указом Правительствующему Сенату от 12 января 1722 года. </a:t>
            </a:r>
          </a:p>
          <a:p>
            <a:pPr algn="just"/>
            <a:r>
              <a:rPr lang="ru-RU" sz="2200" dirty="0">
                <a:latin typeface="Palatino Linotype" panose="02040502050505030304" pitchFamily="18" charset="0"/>
              </a:rPr>
              <a:t>	</a:t>
            </a:r>
            <a:r>
              <a:rPr lang="ru-RU" sz="2200" dirty="0" smtClean="0">
                <a:latin typeface="Palatino Linotype" panose="02040502050505030304" pitchFamily="18" charset="0"/>
              </a:rPr>
              <a:t>Императором была поставлена задача «уничтожить или ослабить зло, проистекающее из беспорядков в делах, неправосудия, взяточничества и беззакония». </a:t>
            </a:r>
          </a:p>
          <a:p>
            <a:pPr algn="just"/>
            <a:r>
              <a:rPr lang="ru-RU" sz="2200" dirty="0">
                <a:latin typeface="Palatino Linotype" panose="02040502050505030304" pitchFamily="18" charset="0"/>
              </a:rPr>
              <a:t>	</a:t>
            </a:r>
            <a:r>
              <a:rPr lang="ru-RU" sz="2200" dirty="0" smtClean="0">
                <a:latin typeface="Palatino Linotype" panose="02040502050505030304" pitchFamily="18" charset="0"/>
              </a:rPr>
              <a:t>С тех пор в России появился институт прокурорского надзора. На протяжении более трёх столетий прокуратура всегда стояла на страже законности и порядка в государстве.</a:t>
            </a:r>
            <a:endParaRPr lang="ru-RU" sz="2200" dirty="0">
              <a:latin typeface="Palatino Linotype" panose="020405020505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142" y="876614"/>
            <a:ext cx="2877057" cy="42486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21322" y="5418336"/>
            <a:ext cx="2965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Palatino Linotype" panose="02040502050505030304" pitchFamily="18" charset="0"/>
              </a:rPr>
              <a:t>Указ Петра I об учреждении </a:t>
            </a:r>
          </a:p>
          <a:p>
            <a:pPr algn="ctr"/>
            <a:r>
              <a:rPr lang="ru-RU" sz="1600" dirty="0" smtClean="0">
                <a:latin typeface="Palatino Linotype" panose="02040502050505030304" pitchFamily="18" charset="0"/>
              </a:rPr>
              <a:t>Российской прокуратуры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0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3548" y="1110144"/>
            <a:ext cx="57136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Учреждена Указом Президента Российской Федерации от 4 октября 2008 года № 1441 «Об учреждении геральдического знака - эмблемы и флага прокуратуры Российской Федерации»</a:t>
            </a:r>
            <a:endParaRPr lang="ru-RU" dirty="0">
              <a:latin typeface="Palatino Linotype" panose="020405020505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87" y="2700814"/>
            <a:ext cx="3502505" cy="33570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13936" y="291287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Эмблема представляет собой золотой двуглавый орел с поднятыми вверх крыльями, увенчанный одной большой и двумя малыми коронами, соединенными лентами. </a:t>
            </a:r>
          </a:p>
          <a:p>
            <a:pPr algn="just"/>
            <a:r>
              <a:rPr lang="ru-RU" dirty="0">
                <a:latin typeface="Palatino Linotype" panose="02040502050505030304" pitchFamily="18" charset="0"/>
              </a:rPr>
              <a:t>	</a:t>
            </a:r>
            <a:r>
              <a:rPr lang="ru-RU" dirty="0" smtClean="0">
                <a:latin typeface="Palatino Linotype" panose="02040502050505030304" pitchFamily="18" charset="0"/>
              </a:rPr>
              <a:t>Орел держит в лапах прикрывающий его грудь зеленый, окованный серебром треугольный щит с вырезанными верхними углами. </a:t>
            </a:r>
          </a:p>
          <a:p>
            <a:pPr algn="just"/>
            <a:r>
              <a:rPr lang="ru-RU" dirty="0">
                <a:latin typeface="Palatino Linotype" panose="02040502050505030304" pitchFamily="18" charset="0"/>
              </a:rPr>
              <a:t>	</a:t>
            </a:r>
            <a:r>
              <a:rPr lang="ru-RU" dirty="0" smtClean="0">
                <a:latin typeface="Palatino Linotype" panose="02040502050505030304" pitchFamily="18" charset="0"/>
              </a:rPr>
              <a:t>По оковке щита - серебряные скрепы. В поле щита - золотой «столп Закона». Щит наложен на два диагонально перекрещенных серебряных меча остриями вниз.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12439" y="360976"/>
            <a:ext cx="7492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Palatino Linotype" panose="02040502050505030304" pitchFamily="18" charset="0"/>
              </a:rPr>
              <a:t>Эмблема прокуратуры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96551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379" y="10519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Учрежден Указом Президента Российской Федерации от 4 октября 2008 года № 1441 «Об учреждении геральдического знака - эмблемы и флага прокуратуры Российской Федерации»</a:t>
            </a:r>
            <a:endParaRPr lang="ru-RU" dirty="0">
              <a:latin typeface="Palatino Linotype" panose="020405020505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68" y="2842953"/>
            <a:ext cx="4843266" cy="32401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62675" y="3243003"/>
            <a:ext cx="57054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Флаг прокуратуры Российской Федерации представляет собой синее прямоугольное полотнище с Государственным флагом Российской Федерации в крыже.</a:t>
            </a:r>
          </a:p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	В центре правой половины полотнища располагается геральдический знак - эмблема прокуратуры Российской Федерации.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6667" y="230361"/>
            <a:ext cx="6883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Palatino Linotype" panose="02040502050505030304" pitchFamily="18" charset="0"/>
              </a:rPr>
              <a:t>Флаг прокуратуры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75888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1050" y="386935"/>
            <a:ext cx="101442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Связь времен продолжается.</a:t>
            </a:r>
          </a:p>
          <a:p>
            <a:endParaRPr lang="ru-RU" sz="20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 smtClean="0">
                <a:latin typeface="Palatino Linotype" panose="02040502050505030304" pitchFamily="18" charset="0"/>
              </a:rPr>
              <a:t>	Сегодня выдвигаются новые требования к прокурорам и ставятся более сложные задачи. Масштабные реформы, реализация национальных проектов требуют нового качества прокурорского надзора с тем, чтобы правозащитный и правоохранительный потенциал прокуратуры реально способствовал развитию демократического правового государства.</a:t>
            </a:r>
          </a:p>
          <a:p>
            <a:pPr algn="just"/>
            <a:r>
              <a:rPr lang="ru-RU" sz="2000" dirty="0" smtClean="0">
                <a:latin typeface="Palatino Linotype" panose="02040502050505030304" pitchFamily="18" charset="0"/>
              </a:rPr>
              <a:t>	В числе приоритетных направлений деятельности органов прокуратуры продолжают оставаться борьба с преступностью и коррупцией, защита прав и законных интересов граждан, обеспечение единства правового пространства страны.</a:t>
            </a:r>
          </a:p>
          <a:p>
            <a:pPr algn="just"/>
            <a:r>
              <a:rPr lang="ru-RU" sz="2000" dirty="0" smtClean="0">
                <a:latin typeface="Palatino Linotype" panose="02040502050505030304" pitchFamily="18" charset="0"/>
              </a:rPr>
              <a:t>	В настоящее время органы прокуратуры придают важное значение своевременному информированию органов представительной и исполнительной власти всех уровней о состоянии законности, складывающейся в правоприменительной практике.</a:t>
            </a:r>
          </a:p>
          <a:p>
            <a:pPr algn="just"/>
            <a:r>
              <a:rPr lang="ru-RU" sz="2000" dirty="0" smtClean="0">
                <a:latin typeface="Palatino Linotype" panose="02040502050505030304" pitchFamily="18" charset="0"/>
              </a:rPr>
              <a:t>	Именно в этом видится основное направление деятельности прокуратуры, от которой во многом зависит благосостояние и правовая защищенность граждан, безопасность и интересы государства.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6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26" name="Picture 2" descr="Правоохранительные органы Российской Федер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2" y="714577"/>
            <a:ext cx="28575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44291" y="434771"/>
            <a:ext cx="7066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</a:t>
            </a:r>
            <a:r>
              <a:rPr lang="ru-RU" sz="1600" b="1" dirty="0" smtClean="0">
                <a:latin typeface="Palatino Linotype" panose="02040502050505030304" pitchFamily="18" charset="0"/>
              </a:rPr>
              <a:t>Смоленский</a:t>
            </a:r>
            <a:r>
              <a:rPr lang="ru-RU" sz="1600" b="1" dirty="0">
                <a:latin typeface="Palatino Linotype" panose="02040502050505030304" pitchFamily="18" charset="0"/>
              </a:rPr>
              <a:t>, </a:t>
            </a:r>
            <a:r>
              <a:rPr lang="ru-RU" sz="1600" b="1" dirty="0" smtClean="0">
                <a:latin typeface="Palatino Linotype" panose="02040502050505030304" pitchFamily="18" charset="0"/>
              </a:rPr>
              <a:t>М.Б</a:t>
            </a:r>
            <a:r>
              <a:rPr lang="ru-RU" sz="1600" b="1" dirty="0">
                <a:latin typeface="Palatino Linotype" panose="02040502050505030304" pitchFamily="18" charset="0"/>
              </a:rPr>
              <a:t>., Правоохранительные органы Российской </a:t>
            </a:r>
            <a:r>
              <a:rPr lang="ru-RU" sz="1600" b="1" dirty="0" smtClean="0">
                <a:latin typeface="Palatino Linotype" panose="02040502050505030304" pitchFamily="18" charset="0"/>
              </a:rPr>
              <a:t>Федерации</a:t>
            </a:r>
            <a:r>
              <a:rPr lang="ru-RU" sz="1600" dirty="0" smtClean="0">
                <a:latin typeface="Palatino Linotype" panose="02040502050505030304" pitchFamily="18" charset="0"/>
              </a:rPr>
              <a:t>: </a:t>
            </a:r>
            <a:r>
              <a:rPr lang="ru-RU" sz="1600" dirty="0">
                <a:latin typeface="Palatino Linotype" panose="02040502050505030304" pitchFamily="18" charset="0"/>
              </a:rPr>
              <a:t>учебник / М. Б. Смоленский, И. П. </a:t>
            </a:r>
            <a:r>
              <a:rPr lang="ru-RU" sz="1600" dirty="0" err="1">
                <a:latin typeface="Palatino Linotype" panose="02040502050505030304" pitchFamily="18" charset="0"/>
              </a:rPr>
              <a:t>Напханенко</a:t>
            </a:r>
            <a:r>
              <a:rPr lang="ru-RU" sz="1600" dirty="0">
                <a:latin typeface="Palatino Linotype" panose="02040502050505030304" pitchFamily="18" charset="0"/>
              </a:rPr>
              <a:t>. — </a:t>
            </a:r>
            <a:r>
              <a:rPr lang="ru-RU" sz="1600" dirty="0" smtClean="0">
                <a:latin typeface="Palatino Linotype" panose="02040502050505030304" pitchFamily="18" charset="0"/>
              </a:rPr>
              <a:t>Москва: </a:t>
            </a:r>
            <a:r>
              <a:rPr lang="ru-RU" sz="1600" dirty="0" err="1">
                <a:latin typeface="Palatino Linotype" panose="02040502050505030304" pitchFamily="18" charset="0"/>
              </a:rPr>
              <a:t>КноРус</a:t>
            </a:r>
            <a:r>
              <a:rPr lang="ru-RU" sz="1600" dirty="0">
                <a:latin typeface="Palatino Linotype" panose="02040502050505030304" pitchFamily="18" charset="0"/>
              </a:rPr>
              <a:t>, 2024. — 199 с. — ISBN 978-5-406-13087-2. — URL: https://book.ru/book/954031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06216" y="2128567"/>
            <a:ext cx="6742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Даёт </a:t>
            </a:r>
            <a:r>
              <a:rPr lang="ru-RU" sz="1600" dirty="0">
                <a:latin typeface="Palatino Linotype" panose="02040502050505030304" pitchFamily="18" charset="0"/>
              </a:rPr>
              <a:t>представление о правоохранительной деятельности в целом и конкретных </a:t>
            </a:r>
            <a:r>
              <a:rPr lang="ru-RU" sz="1600" dirty="0" smtClean="0">
                <a:latin typeface="Palatino Linotype" panose="02040502050505030304" pitchFamily="18" charset="0"/>
              </a:rPr>
              <a:t>её </a:t>
            </a:r>
            <a:r>
              <a:rPr lang="ru-RU" sz="1600" dirty="0">
                <a:latin typeface="Palatino Linotype" panose="02040502050505030304" pitchFamily="18" charset="0"/>
              </a:rPr>
              <a:t>направлениях, о структуре правоохранительных органов и организаций, основных полномочиях и задачах, формах взаимодействия друг с другом.</a:t>
            </a:r>
          </a:p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Соответствует </a:t>
            </a:r>
            <a:r>
              <a:rPr lang="ru-RU" sz="1600" dirty="0">
                <a:latin typeface="Palatino Linotype" panose="02040502050505030304" pitchFamily="18" charset="0"/>
              </a:rPr>
              <a:t>ФГОС СПО последнего поколения.</a:t>
            </a:r>
          </a:p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Для </a:t>
            </a:r>
            <a:r>
              <a:rPr lang="ru-RU" sz="1600" dirty="0">
                <a:latin typeface="Palatino Linotype" panose="02040502050505030304" pitchFamily="18" charset="0"/>
              </a:rPr>
              <a:t>студентов СПО, обучающихся по специальности «Правоохранительная деятельность», преподавателей образовательных учреждений, работников органов охраны правопорядка.</a:t>
            </a:r>
          </a:p>
        </p:txBody>
      </p:sp>
    </p:spTree>
    <p:extLst>
      <p:ext uri="{BB962C8B-B14F-4D97-AF65-F5344CB8AC3E}">
        <p14:creationId xmlns:p14="http://schemas.microsoft.com/office/powerpoint/2010/main" val="79074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050" name="Picture 2" descr="Профессионализм и эффективность управленческой деятельности в прокуратуре и судах Российской Федер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03" y="1177838"/>
            <a:ext cx="28575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95750" y="418583"/>
            <a:ext cx="6915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</a:t>
            </a:r>
            <a:r>
              <a:rPr lang="ru-RU" sz="1600" b="1" dirty="0" smtClean="0">
                <a:latin typeface="Palatino Linotype" panose="02040502050505030304" pitchFamily="18" charset="0"/>
              </a:rPr>
              <a:t>Профессионализм </a:t>
            </a:r>
            <a:r>
              <a:rPr lang="ru-RU" sz="1600" b="1" dirty="0">
                <a:latin typeface="Palatino Linotype" panose="02040502050505030304" pitchFamily="18" charset="0"/>
              </a:rPr>
              <a:t>и эффективность управленческой деятельности в прокуратуре и судах Российской </a:t>
            </a:r>
            <a:r>
              <a:rPr lang="ru-RU" sz="1600" b="1" dirty="0" smtClean="0">
                <a:latin typeface="Palatino Linotype" panose="02040502050505030304" pitchFamily="18" charset="0"/>
              </a:rPr>
              <a:t>Федерации</a:t>
            </a:r>
            <a:r>
              <a:rPr lang="ru-RU" sz="1600" dirty="0" smtClean="0">
                <a:latin typeface="Palatino Linotype" panose="02040502050505030304" pitchFamily="18" charset="0"/>
              </a:rPr>
              <a:t>: </a:t>
            </a:r>
            <a:r>
              <a:rPr lang="ru-RU" sz="1600" dirty="0">
                <a:latin typeface="Palatino Linotype" panose="02040502050505030304" pitchFamily="18" charset="0"/>
              </a:rPr>
              <a:t>учебник / </a:t>
            </a:r>
            <a:r>
              <a:rPr lang="ru-RU" sz="1600" dirty="0" smtClean="0">
                <a:latin typeface="Palatino Linotype" panose="02040502050505030304" pitchFamily="18" charset="0"/>
              </a:rPr>
              <a:t>А.Н</a:t>
            </a:r>
            <a:r>
              <a:rPr lang="ru-RU" sz="1600" dirty="0">
                <a:latin typeface="Palatino Linotype" panose="02040502050505030304" pitchFamily="18" charset="0"/>
              </a:rPr>
              <a:t>. Митин, </a:t>
            </a:r>
            <a:r>
              <a:rPr lang="ru-RU" sz="1600" dirty="0" smtClean="0">
                <a:latin typeface="Palatino Linotype" panose="02040502050505030304" pitchFamily="18" charset="0"/>
              </a:rPr>
              <a:t>В.Ш</a:t>
            </a:r>
            <a:r>
              <a:rPr lang="ru-RU" sz="1600" dirty="0">
                <a:latin typeface="Palatino Linotype" panose="02040502050505030304" pitchFamily="18" charset="0"/>
              </a:rPr>
              <a:t>. </a:t>
            </a:r>
            <a:r>
              <a:rPr lang="ru-RU" sz="1600" dirty="0" err="1">
                <a:latin typeface="Palatino Linotype" panose="02040502050505030304" pitchFamily="18" charset="0"/>
              </a:rPr>
              <a:t>Шайхатдинов</a:t>
            </a:r>
            <a:r>
              <a:rPr lang="ru-RU" sz="1600" dirty="0">
                <a:latin typeface="Palatino Linotype" panose="02040502050505030304" pitchFamily="18" charset="0"/>
              </a:rPr>
              <a:t>, </a:t>
            </a:r>
            <a:r>
              <a:rPr lang="ru-RU" sz="1600" dirty="0" smtClean="0">
                <a:latin typeface="Palatino Linotype" panose="02040502050505030304" pitchFamily="18" charset="0"/>
              </a:rPr>
              <a:t>А.С</a:t>
            </a:r>
            <a:r>
              <a:rPr lang="ru-RU" sz="1600" dirty="0">
                <a:latin typeface="Palatino Linotype" panose="02040502050505030304" pitchFamily="18" charset="0"/>
              </a:rPr>
              <a:t>. </a:t>
            </a:r>
            <a:r>
              <a:rPr lang="ru-RU" sz="1600" dirty="0" err="1">
                <a:latin typeface="Palatino Linotype" panose="02040502050505030304" pitchFamily="18" charset="0"/>
              </a:rPr>
              <a:t>Домченко</a:t>
            </a:r>
            <a:r>
              <a:rPr lang="ru-RU" sz="1600" dirty="0">
                <a:latin typeface="Palatino Linotype" panose="02040502050505030304" pitchFamily="18" charset="0"/>
              </a:rPr>
              <a:t> [и др</a:t>
            </a:r>
            <a:r>
              <a:rPr lang="ru-RU" sz="1600" dirty="0" smtClean="0">
                <a:latin typeface="Palatino Linotype" panose="02040502050505030304" pitchFamily="18" charset="0"/>
              </a:rPr>
              <a:t>.]; </a:t>
            </a:r>
            <a:r>
              <a:rPr lang="ru-RU" sz="1600" dirty="0">
                <a:latin typeface="Palatino Linotype" panose="02040502050505030304" pitchFamily="18" charset="0"/>
              </a:rPr>
              <a:t>под ред. </a:t>
            </a:r>
            <a:r>
              <a:rPr lang="ru-RU" sz="1600" dirty="0" smtClean="0">
                <a:latin typeface="Palatino Linotype" panose="02040502050505030304" pitchFamily="18" charset="0"/>
              </a:rPr>
              <a:t>А.Н</a:t>
            </a:r>
            <a:r>
              <a:rPr lang="ru-RU" sz="1600" dirty="0">
                <a:latin typeface="Palatino Linotype" panose="02040502050505030304" pitchFamily="18" charset="0"/>
              </a:rPr>
              <a:t>. Митина, </a:t>
            </a:r>
            <a:r>
              <a:rPr lang="ru-RU" sz="1600" dirty="0" smtClean="0">
                <a:latin typeface="Palatino Linotype" panose="02040502050505030304" pitchFamily="18" charset="0"/>
              </a:rPr>
              <a:t>В.Ш</a:t>
            </a:r>
            <a:r>
              <a:rPr lang="ru-RU" sz="1600" dirty="0">
                <a:latin typeface="Palatino Linotype" panose="02040502050505030304" pitchFamily="18" charset="0"/>
              </a:rPr>
              <a:t>. </a:t>
            </a:r>
            <a:r>
              <a:rPr lang="ru-RU" sz="1600" dirty="0" err="1">
                <a:latin typeface="Palatino Linotype" panose="02040502050505030304" pitchFamily="18" charset="0"/>
              </a:rPr>
              <a:t>Шайхатдинова</a:t>
            </a:r>
            <a:r>
              <a:rPr lang="ru-RU" sz="1600" dirty="0">
                <a:latin typeface="Palatino Linotype" panose="02040502050505030304" pitchFamily="18" charset="0"/>
              </a:rPr>
              <a:t>. — </a:t>
            </a:r>
            <a:r>
              <a:rPr lang="ru-RU" sz="1600" dirty="0" smtClean="0">
                <a:latin typeface="Palatino Linotype" panose="02040502050505030304" pitchFamily="18" charset="0"/>
              </a:rPr>
              <a:t>Москва: </a:t>
            </a:r>
            <a:r>
              <a:rPr lang="ru-RU" sz="1600" dirty="0" err="1">
                <a:latin typeface="Palatino Linotype" panose="02040502050505030304" pitchFamily="18" charset="0"/>
              </a:rPr>
              <a:t>КноРус</a:t>
            </a:r>
            <a:r>
              <a:rPr lang="ru-RU" sz="1600" dirty="0">
                <a:latin typeface="Palatino Linotype" panose="02040502050505030304" pitchFamily="18" charset="0"/>
              </a:rPr>
              <a:t>, 2024. — 458 с. — ISBN 978-5-406-12632-5. — URL: https://book.ru/book/951956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95750" y="2174132"/>
            <a:ext cx="71043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304156"/>
                </a:solidFill>
                <a:latin typeface="Palatino Linotype" panose="02040502050505030304" pitchFamily="18" charset="0"/>
              </a:rPr>
              <a:t>	Рассмотрены </a:t>
            </a:r>
            <a:r>
              <a:rPr lang="ru-RU" sz="1600" dirty="0">
                <a:solidFill>
                  <a:srgbClr val="304156"/>
                </a:solidFill>
                <a:latin typeface="Palatino Linotype" panose="02040502050505030304" pitchFamily="18" charset="0"/>
              </a:rPr>
              <a:t>общие вопросы профессиональной управленческой деятельности; особенности проявления видов управления в системе общественных отношений; специфика управления в сфере правоохранительной деятельности; компетенции управленческого и юридического труда; организация труда и его регламентация в правоохранительных </a:t>
            </a:r>
            <a:r>
              <a:rPr lang="ru-RU" sz="1600" dirty="0" smtClean="0">
                <a:solidFill>
                  <a:srgbClr val="304156"/>
                </a:solidFill>
                <a:latin typeface="Palatino Linotype" panose="02040502050505030304" pitchFamily="18" charset="0"/>
              </a:rPr>
              <a:t>структурах и </a:t>
            </a:r>
            <a:r>
              <a:rPr lang="ru-RU" sz="1600" dirty="0">
                <a:solidFill>
                  <a:srgbClr val="304156"/>
                </a:solidFill>
                <a:latin typeface="Palatino Linotype" panose="02040502050505030304" pitchFamily="18" charset="0"/>
              </a:rPr>
              <a:t>т. д. </a:t>
            </a:r>
            <a:endParaRPr lang="ru-RU" sz="1600" dirty="0" smtClean="0">
              <a:solidFill>
                <a:srgbClr val="304156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solidFill>
                  <a:srgbClr val="304156"/>
                </a:solidFill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solidFill>
                  <a:srgbClr val="304156"/>
                </a:solidFill>
                <a:latin typeface="Palatino Linotype" panose="02040502050505030304" pitchFamily="18" charset="0"/>
              </a:rPr>
              <a:t>Учтены </a:t>
            </a:r>
            <a:r>
              <a:rPr lang="ru-RU" sz="1600" dirty="0">
                <a:solidFill>
                  <a:srgbClr val="304156"/>
                </a:solidFill>
                <a:latin typeface="Palatino Linotype" panose="02040502050505030304" pitchFamily="18" charset="0"/>
              </a:rPr>
              <a:t>последние изменения в законодательстве.</a:t>
            </a:r>
            <a:r>
              <a:rPr lang="ru-RU" sz="1600" dirty="0">
                <a:latin typeface="Palatino Linotype" panose="02040502050505030304" pitchFamily="18" charset="0"/>
              </a:rPr>
              <a:t/>
            </a:r>
            <a:br>
              <a:rPr lang="ru-RU" sz="1600" dirty="0">
                <a:latin typeface="Palatino Linotype" panose="02040502050505030304" pitchFamily="18" charset="0"/>
              </a:rPr>
            </a:br>
            <a:r>
              <a:rPr lang="ru-RU" sz="1600" dirty="0" smtClean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solidFill>
                  <a:srgbClr val="304156"/>
                </a:solidFill>
                <a:latin typeface="Palatino Linotype" panose="02040502050505030304" pitchFamily="18" charset="0"/>
              </a:rPr>
              <a:t>Соответствует </a:t>
            </a:r>
            <a:r>
              <a:rPr lang="ru-RU" sz="1600" dirty="0">
                <a:solidFill>
                  <a:srgbClr val="304156"/>
                </a:solidFill>
                <a:latin typeface="Palatino Linotype" panose="02040502050505030304" pitchFamily="18" charset="0"/>
              </a:rPr>
              <a:t>ФГОС ВО последнего поколения.</a:t>
            </a:r>
            <a:r>
              <a:rPr lang="ru-RU" sz="1600" dirty="0">
                <a:latin typeface="Palatino Linotype" panose="02040502050505030304" pitchFamily="18" charset="0"/>
              </a:rPr>
              <a:t/>
            </a:r>
            <a:br>
              <a:rPr lang="ru-RU" sz="1600" dirty="0">
                <a:latin typeface="Palatino Linotype" panose="02040502050505030304" pitchFamily="18" charset="0"/>
              </a:rPr>
            </a:br>
            <a:r>
              <a:rPr lang="ru-RU" sz="1600" dirty="0" smtClean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solidFill>
                  <a:srgbClr val="304156"/>
                </a:solidFill>
                <a:latin typeface="Palatino Linotype" panose="02040502050505030304" pitchFamily="18" charset="0"/>
              </a:rPr>
              <a:t>Для </a:t>
            </a:r>
            <a:r>
              <a:rPr lang="ru-RU" sz="1600" dirty="0">
                <a:solidFill>
                  <a:srgbClr val="304156"/>
                </a:solidFill>
                <a:latin typeface="Palatino Linotype" panose="02040502050505030304" pitchFamily="18" charset="0"/>
              </a:rPr>
              <a:t>студентов </a:t>
            </a:r>
            <a:r>
              <a:rPr lang="ru-RU" sz="1600" dirty="0" err="1">
                <a:solidFill>
                  <a:srgbClr val="304156"/>
                </a:solidFill>
                <a:latin typeface="Palatino Linotype" panose="02040502050505030304" pitchFamily="18" charset="0"/>
              </a:rPr>
              <a:t>бакалавриата</a:t>
            </a:r>
            <a:r>
              <a:rPr lang="ru-RU" sz="1600" dirty="0">
                <a:solidFill>
                  <a:srgbClr val="304156"/>
                </a:solidFill>
                <a:latin typeface="Palatino Linotype" panose="02040502050505030304" pitchFamily="18" charset="0"/>
              </a:rPr>
              <a:t>, обучающихся по направлениям «Юриспруденция», «Государственное и муниципальное </a:t>
            </a:r>
            <a:r>
              <a:rPr lang="ru-RU" sz="1600" dirty="0" smtClean="0">
                <a:solidFill>
                  <a:srgbClr val="304156"/>
                </a:solidFill>
                <a:latin typeface="Palatino Linotype" panose="02040502050505030304" pitchFamily="18" charset="0"/>
              </a:rPr>
              <a:t>управление».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4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074" name="Picture 2" descr="Юридический словарь для работников прокурату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0" y="927186"/>
            <a:ext cx="2857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30" y="49590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latin typeface="Palatino Linotype" panose="02040502050505030304" pitchFamily="18" charset="0"/>
              </a:rPr>
              <a:t>Юридический словарь для работников </a:t>
            </a:r>
            <a:r>
              <a:rPr lang="ru-RU" sz="1600" b="1" dirty="0" smtClean="0">
                <a:latin typeface="Palatino Linotype" panose="02040502050505030304" pitchFamily="18" charset="0"/>
              </a:rPr>
              <a:t>прокуратуры</a:t>
            </a:r>
            <a:r>
              <a:rPr lang="ru-RU" sz="1600" dirty="0" smtClean="0">
                <a:latin typeface="Palatino Linotype" panose="02040502050505030304" pitchFamily="18" charset="0"/>
              </a:rPr>
              <a:t>: </a:t>
            </a:r>
            <a:r>
              <a:rPr lang="ru-RU" sz="1600" dirty="0">
                <a:latin typeface="Palatino Linotype" panose="02040502050505030304" pitchFamily="18" charset="0"/>
              </a:rPr>
              <a:t>Словарь / под. ред. А.В. Малько, А.Н. Варыгин — </a:t>
            </a:r>
            <a:r>
              <a:rPr lang="ru-RU" sz="1600" dirty="0" smtClean="0">
                <a:latin typeface="Palatino Linotype" panose="02040502050505030304" pitchFamily="18" charset="0"/>
              </a:rPr>
              <a:t>Москва: </a:t>
            </a:r>
            <a:r>
              <a:rPr lang="ru-RU" sz="1600" dirty="0">
                <a:latin typeface="Palatino Linotype" panose="02040502050505030304" pitchFamily="18" charset="0"/>
              </a:rPr>
              <a:t>Проспект, 2023. — 96 с. — ISBN 978-5-392-37305-5. — URL: https://book.ru/book/950065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16449" y="1999854"/>
            <a:ext cx="70231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304156"/>
                </a:solidFill>
                <a:latin typeface="Palatino Linotype" panose="02040502050505030304" pitchFamily="18" charset="0"/>
              </a:rPr>
              <a:t>	Словарь </a:t>
            </a:r>
            <a:r>
              <a:rPr lang="ru-RU" sz="1600" dirty="0">
                <a:solidFill>
                  <a:srgbClr val="304156"/>
                </a:solidFill>
                <a:latin typeface="Palatino Linotype" panose="02040502050505030304" pitchFamily="18" charset="0"/>
              </a:rPr>
              <a:t>содержит общетеоретические, специально-отраслевые и специально-прикладные термины, используемые в правотворческой, правоприменительной, </a:t>
            </a:r>
            <a:r>
              <a:rPr lang="ru-RU" sz="1600" dirty="0" err="1">
                <a:solidFill>
                  <a:srgbClr val="304156"/>
                </a:solidFill>
                <a:latin typeface="Palatino Linotype" panose="02040502050505030304" pitchFamily="18" charset="0"/>
              </a:rPr>
              <a:t>правоинтерпретационной</a:t>
            </a:r>
            <a:r>
              <a:rPr lang="ru-RU" sz="1600" dirty="0">
                <a:solidFill>
                  <a:srgbClr val="304156"/>
                </a:solidFill>
                <a:latin typeface="Palatino Linotype" panose="02040502050505030304" pitchFamily="18" charset="0"/>
              </a:rPr>
              <a:t> и иных сферах деятельности органов </a:t>
            </a:r>
            <a:r>
              <a:rPr lang="ru-RU" sz="1600" dirty="0" smtClean="0">
                <a:solidFill>
                  <a:srgbClr val="304156"/>
                </a:solidFill>
                <a:latin typeface="Palatino Linotype" panose="02040502050505030304" pitchFamily="18" charset="0"/>
              </a:rPr>
              <a:t>прокуратуры Российской Федерации.</a:t>
            </a:r>
            <a:endParaRPr lang="ru-RU" sz="1600" dirty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solidFill>
                  <a:srgbClr val="304156"/>
                </a:solidFill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solidFill>
                  <a:srgbClr val="304156"/>
                </a:solidFill>
                <a:latin typeface="Palatino Linotype" panose="02040502050505030304" pitchFamily="18" charset="0"/>
              </a:rPr>
              <a:t>Законодательство </a:t>
            </a:r>
            <a:r>
              <a:rPr lang="ru-RU" sz="1600" dirty="0">
                <a:solidFill>
                  <a:srgbClr val="304156"/>
                </a:solidFill>
                <a:latin typeface="Palatino Linotype" panose="02040502050505030304" pitchFamily="18" charset="0"/>
              </a:rPr>
              <a:t>приведено по состоянию на 1 января 2022 г.</a:t>
            </a:r>
            <a:r>
              <a:rPr lang="ru-RU" sz="1600" dirty="0">
                <a:latin typeface="Palatino Linotype" panose="02040502050505030304" pitchFamily="18" charset="0"/>
              </a:rPr>
              <a:t/>
            </a:r>
            <a:br>
              <a:rPr lang="ru-RU" sz="1600" dirty="0">
                <a:latin typeface="Palatino Linotype" panose="02040502050505030304" pitchFamily="18" charset="0"/>
              </a:rPr>
            </a:br>
            <a:r>
              <a:rPr lang="ru-RU" sz="1600" dirty="0" smtClean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solidFill>
                  <a:srgbClr val="304156"/>
                </a:solidFill>
                <a:latin typeface="Palatino Linotype" panose="02040502050505030304" pitchFamily="18" charset="0"/>
              </a:rPr>
              <a:t>Издание </a:t>
            </a:r>
            <a:r>
              <a:rPr lang="ru-RU" sz="1600" dirty="0">
                <a:solidFill>
                  <a:srgbClr val="304156"/>
                </a:solidFill>
                <a:latin typeface="Palatino Linotype" panose="02040502050505030304" pitchFamily="18" charset="0"/>
              </a:rPr>
              <a:t>будет полезно работникам прокуратуры, сотрудникам других правоохранительных структур, практикующим юристам, преподавателям и студентам, а также широкому кругу читателей, интересующихся правоохранительной деятельностью.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4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098" name="Picture 2" descr="Правоохранительные и судебные органы Р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5" y="837853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2897" y="422354"/>
            <a:ext cx="6537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latin typeface="Palatino Linotype" panose="02040502050505030304" pitchFamily="18" charset="0"/>
              </a:rPr>
              <a:t>Шагиев</a:t>
            </a:r>
            <a:r>
              <a:rPr lang="ru-RU" sz="1600" b="1" dirty="0">
                <a:latin typeface="Palatino Linotype" panose="02040502050505030304" pitchFamily="18" charset="0"/>
              </a:rPr>
              <a:t>, </a:t>
            </a:r>
            <a:r>
              <a:rPr lang="ru-RU" sz="1600" b="1" dirty="0" smtClean="0">
                <a:latin typeface="Palatino Linotype" panose="02040502050505030304" pitchFamily="18" charset="0"/>
              </a:rPr>
              <a:t>Б.В</a:t>
            </a:r>
            <a:r>
              <a:rPr lang="ru-RU" sz="1600" b="1" dirty="0">
                <a:latin typeface="Palatino Linotype" panose="02040502050505030304" pitchFamily="18" charset="0"/>
              </a:rPr>
              <a:t>., Правоохранительные и судебные органы </a:t>
            </a:r>
            <a:r>
              <a:rPr lang="ru-RU" sz="1600" b="1" dirty="0" smtClean="0">
                <a:latin typeface="Palatino Linotype" panose="02040502050505030304" pitchFamily="18" charset="0"/>
              </a:rPr>
              <a:t>РФ</a:t>
            </a:r>
            <a:r>
              <a:rPr lang="ru-RU" sz="1600" dirty="0" smtClean="0">
                <a:latin typeface="Palatino Linotype" panose="02040502050505030304" pitchFamily="18" charset="0"/>
              </a:rPr>
              <a:t>: </a:t>
            </a:r>
            <a:r>
              <a:rPr lang="ru-RU" sz="1600" dirty="0">
                <a:latin typeface="Palatino Linotype" panose="02040502050505030304" pitchFamily="18" charset="0"/>
              </a:rPr>
              <a:t>учебник / </a:t>
            </a:r>
            <a:r>
              <a:rPr lang="ru-RU" sz="1600" dirty="0" smtClean="0">
                <a:latin typeface="Palatino Linotype" panose="02040502050505030304" pitchFamily="18" charset="0"/>
              </a:rPr>
              <a:t>Б.В</a:t>
            </a:r>
            <a:r>
              <a:rPr lang="ru-RU" sz="1600" dirty="0">
                <a:latin typeface="Palatino Linotype" panose="02040502050505030304" pitchFamily="18" charset="0"/>
              </a:rPr>
              <a:t>. </a:t>
            </a:r>
            <a:r>
              <a:rPr lang="ru-RU" sz="1600" dirty="0" err="1">
                <a:latin typeface="Palatino Linotype" panose="02040502050505030304" pitchFamily="18" charset="0"/>
              </a:rPr>
              <a:t>Шагиев</a:t>
            </a:r>
            <a:r>
              <a:rPr lang="ru-RU" sz="1600" dirty="0">
                <a:latin typeface="Palatino Linotype" panose="02040502050505030304" pitchFamily="18" charset="0"/>
              </a:rPr>
              <a:t>. — </a:t>
            </a:r>
            <a:r>
              <a:rPr lang="ru-RU" sz="1600" dirty="0" smtClean="0">
                <a:latin typeface="Palatino Linotype" panose="02040502050505030304" pitchFamily="18" charset="0"/>
              </a:rPr>
              <a:t>Москва: </a:t>
            </a:r>
            <a:r>
              <a:rPr lang="ru-RU" sz="1600" dirty="0" err="1">
                <a:latin typeface="Palatino Linotype" panose="02040502050505030304" pitchFamily="18" charset="0"/>
              </a:rPr>
              <a:t>КноРус</a:t>
            </a:r>
            <a:r>
              <a:rPr lang="ru-RU" sz="1600" dirty="0">
                <a:latin typeface="Palatino Linotype" panose="02040502050505030304" pitchFamily="18" charset="0"/>
              </a:rPr>
              <a:t>, 2025. — 317 с. — ISBN 978-5-406-13829-8. — URL: https://book.ru/book/955606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00588" y="1826816"/>
            <a:ext cx="64531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alatino Linotype" panose="02040502050505030304" pitchFamily="18" charset="0"/>
              </a:rPr>
              <a:t>	Изложены </a:t>
            </a:r>
            <a:r>
              <a:rPr lang="ru-RU" sz="1600" dirty="0">
                <a:latin typeface="Palatino Linotype" panose="02040502050505030304" pitchFamily="18" charset="0"/>
              </a:rPr>
              <a:t>понятия, предмет, система дисциплины «Правоохранительные и судебные органы», законодательство и иные правовые акты о правоохранительных и иных органах Российской Федерации, осуществляющих правовую охрану. </a:t>
            </a:r>
            <a:r>
              <a:rPr lang="ru-RU" sz="1600" dirty="0" smtClean="0">
                <a:latin typeface="Palatino Linotype" panose="02040502050505030304" pitchFamily="18" charset="0"/>
              </a:rPr>
              <a:t>Излагаются </a:t>
            </a:r>
            <a:r>
              <a:rPr lang="ru-RU" sz="1600" dirty="0">
                <a:latin typeface="Palatino Linotype" panose="02040502050505030304" pitchFamily="18" charset="0"/>
              </a:rPr>
              <a:t>полномочия судов, требования к судьям, задачи судебной системы. </a:t>
            </a:r>
            <a:endParaRPr lang="ru-RU" sz="16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dirty="0">
                <a:latin typeface="Palatino Linotype" panose="02040502050505030304" pitchFamily="18" charset="0"/>
              </a:rPr>
              <a:t>	</a:t>
            </a:r>
            <a:r>
              <a:rPr lang="ru-RU" sz="1600" dirty="0" smtClean="0">
                <a:latin typeface="Palatino Linotype" panose="02040502050505030304" pitchFamily="18" charset="0"/>
              </a:rPr>
              <a:t>Соответствует </a:t>
            </a:r>
            <a:r>
              <a:rPr lang="ru-RU" sz="1600" dirty="0">
                <a:latin typeface="Palatino Linotype" panose="02040502050505030304" pitchFamily="18" charset="0"/>
              </a:rPr>
              <a:t>ФГОС СПО последнего поколения.</a:t>
            </a:r>
            <a:br>
              <a:rPr lang="ru-RU" sz="1600" dirty="0">
                <a:latin typeface="Palatino Linotype" panose="02040502050505030304" pitchFamily="18" charset="0"/>
              </a:rPr>
            </a:br>
            <a:r>
              <a:rPr lang="ru-RU" sz="1600" dirty="0" smtClean="0">
                <a:latin typeface="Palatino Linotype" panose="02040502050505030304" pitchFamily="18" charset="0"/>
              </a:rPr>
              <a:t>	Для </a:t>
            </a:r>
            <a:r>
              <a:rPr lang="ru-RU" sz="1600" dirty="0">
                <a:latin typeface="Palatino Linotype" panose="02040502050505030304" pitchFamily="18" charset="0"/>
              </a:rPr>
              <a:t>студентов среднего профессионального </a:t>
            </a:r>
            <a:r>
              <a:rPr lang="ru-RU" sz="1600" dirty="0" smtClean="0">
                <a:latin typeface="Palatino Linotype" panose="02040502050505030304" pitchFamily="18" charset="0"/>
              </a:rPr>
              <a:t>образования.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17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106</Words>
  <Application>Microsoft Office PowerPoint</Application>
  <PresentationFormat>Широкоэкранный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Bookman Old Style Cyr</vt:lpstr>
      <vt:lpstr>Calibri</vt:lpstr>
      <vt:lpstr>Calibri Light</vt:lpstr>
      <vt:lpstr>Palatino Linotype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Евгеньевна Харченко</dc:creator>
  <cp:lastModifiedBy>Марина Евгеньевна Харченко</cp:lastModifiedBy>
  <cp:revision>22</cp:revision>
  <dcterms:created xsi:type="dcterms:W3CDTF">2024-12-19T12:31:04Z</dcterms:created>
  <dcterms:modified xsi:type="dcterms:W3CDTF">2024-12-25T08:18:42Z</dcterms:modified>
</cp:coreProperties>
</file>