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0" r:id="rId5"/>
    <p:sldId id="259" r:id="rId6"/>
    <p:sldId id="261" r:id="rId7"/>
    <p:sldId id="265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3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8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3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9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5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1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2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8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6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7DC6-A9EF-4D75-A74E-7F692AD17A38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2C70-7897-4D08-85C4-C5FB8E401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2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33875" y="500360"/>
            <a:ext cx="704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Библиотека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Краснодарского кооперативного института (филиал)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Российского университета кооперации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7700" y="2425184"/>
            <a:ext cx="73603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«2025 - Международный год кооперативов»</a:t>
            </a:r>
            <a:endParaRPr lang="ru-RU" sz="6000" b="1" dirty="0">
              <a:solidFill>
                <a:srgbClr val="0070C0"/>
              </a:solidFill>
              <a:latin typeface="CMU Classical Serif" panose="02000603000000000000" pitchFamily="2" charset="0"/>
              <a:ea typeface="CMU Classical Serif" panose="02000603000000000000" pitchFamily="2" charset="0"/>
              <a:cs typeface="CMU Classical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07723"/>
            <a:ext cx="2029214" cy="2982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37" y="175401"/>
            <a:ext cx="2055964" cy="2982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7" y="175403"/>
            <a:ext cx="2157663" cy="2982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0" y="3524250"/>
            <a:ext cx="2284057" cy="33337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16" y="175402"/>
            <a:ext cx="1843262" cy="2982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8" y="3524249"/>
            <a:ext cx="2265642" cy="3333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78" y="3524249"/>
            <a:ext cx="2337937" cy="33337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85" y="3524249"/>
            <a:ext cx="2131219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37" y="997963"/>
            <a:ext cx="9010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</a:t>
            </a:r>
            <a:r>
              <a:rPr lang="ru-RU" sz="2000" dirty="0" smtClean="0">
                <a:latin typeface="Palatino Linotype" panose="02040502050505030304" pitchFamily="18" charset="0"/>
              </a:rPr>
              <a:t>В декабре 2023 года Генеральная Ассамблея ООН на 47-м пленарном заседании приняла резолюцию о роли кооперативов в социальном развитии и объявила </a:t>
            </a:r>
            <a:r>
              <a:rPr lang="ru-RU" sz="2000" b="1" dirty="0" smtClean="0">
                <a:latin typeface="Palatino Linotype" panose="02040502050505030304" pitchFamily="18" charset="0"/>
              </a:rPr>
              <a:t>2025 год - Международным годом кооперативов.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8536" y="3319365"/>
            <a:ext cx="7991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Международный год кооперативов </a:t>
            </a:r>
            <a:r>
              <a:rPr lang="ru-RU" sz="2000" dirty="0" smtClean="0">
                <a:latin typeface="Palatino Linotype" panose="02040502050505030304" pitchFamily="18" charset="0"/>
              </a:rPr>
              <a:t>призван повысить осведомленность мировой общественности о кооперативах и их вкладе в социально-экономическое развитие, а также содействовать росту кооперативного движения для решения общих социально-экономических задач.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8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870335"/>
            <a:ext cx="4790043" cy="2614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4" y="2184410"/>
            <a:ext cx="1980962" cy="1685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91776" y="701490"/>
            <a:ext cx="4248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</a:rPr>
              <a:t>Организация Объединённых Наций (ООН) - международная организация, созданная для поддержания и укрепления международного мира и безопасности, развития сотрудничества между государствами.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217" y="1670986"/>
            <a:ext cx="4081995" cy="27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4" y="533786"/>
            <a:ext cx="4735795" cy="4638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7375" y="80721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2025 год объявлен Международным годом кооперативов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</a:p>
          <a:p>
            <a:endParaRPr lang="ru-RU" sz="2000" dirty="0">
              <a:latin typeface="Monotype Corsiva" panose="03010101010201010101" pitchFamily="66" charset="0"/>
            </a:endParaRP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	Это второй раз в истории кооперативного движения, когда мировая общественность отмечает вклад кооперативов в социально-экономическое развитие, их роль в сокращении бедности, создании рабочих мест и обеспечении социальной интеграции. </a:t>
            </a:r>
          </a:p>
          <a:p>
            <a:pPr algn="just"/>
            <a:endParaRPr lang="ru-RU" sz="20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2000" dirty="0">
                <a:latin typeface="Monotype Corsiva" panose="03010101010201010101" pitchFamily="66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</a:rPr>
              <a:t>Международный кооперативный альянс представил логотип Международного года кооперативов 2025, в том числе на русском языке - официальном языке ООН в этом году.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9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025" y="50241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	Логотип Международного года кооперативов 2025 символизирует объединение людей по всему миру, которые объединяются друг с другом для построения лучшего мира.</a:t>
            </a:r>
          </a:p>
          <a:p>
            <a:pPr algn="just"/>
            <a:endParaRPr lang="ru-RU" sz="2000" dirty="0">
              <a:latin typeface="Monotype Corsiva" panose="03010101010201010101" pitchFamily="66" charset="0"/>
            </a:endParaRPr>
          </a:p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 	Он состоит из трёх цветов, вдохновленных графической идентичностью целей устойчивого развития: красный - представляет общество, синий - представляет экономику, а зелёный - представляет окружающую среду.</a:t>
            </a:r>
          </a:p>
          <a:p>
            <a:pPr algn="just"/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	</a:t>
            </a:r>
          </a:p>
          <a:p>
            <a:pPr algn="just"/>
            <a:r>
              <a:rPr lang="ru-RU" sz="2000" dirty="0">
                <a:latin typeface="Monotype Corsiva" panose="03010101010201010101" pitchFamily="66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</a:rPr>
              <a:t>Вместе это представляет вклад кооперативов в устойчивое развитие. Логотип доступен на английском, французском, испанском, арабском, китайском и русском языках.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14" y="1222023"/>
            <a:ext cx="3693355" cy="36166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0050" y="5849035"/>
            <a:ext cx="1040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anose="03010101010201010101" pitchFamily="66" charset="0"/>
              </a:rPr>
              <a:t>	Тема Международного года кооперативов 2025 года - </a:t>
            </a:r>
            <a:r>
              <a:rPr lang="ru-RU" sz="2000" b="1" dirty="0" smtClean="0">
                <a:latin typeface="Monotype Corsiva" panose="03010101010201010101" pitchFamily="66" charset="0"/>
              </a:rPr>
              <a:t>«Кооперативы строят лучший мир»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4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363892"/>
            <a:ext cx="3743325" cy="28074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" y="209967"/>
            <a:ext cx="5391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Мы </a:t>
            </a:r>
            <a:r>
              <a:rPr lang="ru-RU" dirty="0">
                <a:latin typeface="Palatino Linotype" panose="02040502050505030304" pitchFamily="18" charset="0"/>
              </a:rPr>
              <a:t>призываем кооперативы по всему миру разделить нашу гордость за то, что кооперативы делают для построения лучшего мира, и воспользоваться Международным годом кооперативов в 2025 году для расширения вклада кооперативов в социальное и экономическое развитие своих стран.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3100" y="20996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«Логотип </a:t>
            </a:r>
            <a:r>
              <a:rPr lang="ru-RU" dirty="0">
                <a:latin typeface="Palatino Linotype" panose="02040502050505030304" pitchFamily="18" charset="0"/>
              </a:rPr>
              <a:t>олицетворяет коллективную работу предприятий, ориентированных на людей, а цвета подчёркивают, как кооперативы вносят вклад в повестку дня на период до 2030 года в социальных, экономических и экологических аспектах</a:t>
            </a:r>
            <a:r>
              <a:rPr lang="ru-RU" dirty="0" smtClean="0">
                <a:latin typeface="Palatino Linotype" panose="02040502050505030304" pitchFamily="18" charset="0"/>
              </a:rPr>
              <a:t>» - </a:t>
            </a:r>
            <a:r>
              <a:rPr lang="ru-RU" dirty="0">
                <a:latin typeface="Palatino Linotype" panose="02040502050505030304" pitchFamily="18" charset="0"/>
              </a:rPr>
              <a:t>сказал генеральный директор Международного кооперативного альянса </a:t>
            </a:r>
            <a:r>
              <a:rPr lang="ru-RU" dirty="0" err="1">
                <a:latin typeface="Palatino Linotype" panose="02040502050505030304" pitchFamily="18" charset="0"/>
              </a:rPr>
              <a:t>Йерун</a:t>
            </a:r>
            <a:r>
              <a:rPr lang="ru-RU" dirty="0">
                <a:latin typeface="Palatino Linotype" panose="02040502050505030304" pitchFamily="18" charset="0"/>
              </a:rPr>
              <a:t> Дуглас.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7850" y="24749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Генеральный </a:t>
            </a:r>
            <a:r>
              <a:rPr lang="ru-RU" dirty="0">
                <a:latin typeface="Palatino Linotype" panose="02040502050505030304" pitchFamily="18" charset="0"/>
              </a:rPr>
              <a:t>секретарь ООН </a:t>
            </a:r>
            <a:r>
              <a:rPr lang="ru-RU" dirty="0" err="1">
                <a:latin typeface="Palatino Linotype" panose="02040502050505030304" pitchFamily="18" charset="0"/>
              </a:rPr>
              <a:t>Антониу</a:t>
            </a:r>
            <a:r>
              <a:rPr lang="ru-RU" dirty="0">
                <a:latin typeface="Palatino Linotype" panose="02040502050505030304" pitchFamily="18" charset="0"/>
              </a:rPr>
              <a:t> </a:t>
            </a:r>
            <a:r>
              <a:rPr lang="ru-RU" dirty="0" err="1">
                <a:latin typeface="Palatino Linotype" panose="02040502050505030304" pitchFamily="18" charset="0"/>
              </a:rPr>
              <a:t>Гутерриш</a:t>
            </a:r>
            <a:r>
              <a:rPr lang="ru-RU" dirty="0">
                <a:latin typeface="Palatino Linotype" panose="02040502050505030304" pitchFamily="18" charset="0"/>
              </a:rPr>
              <a:t> подчеркнул важную роль кооперативов в решении глобальных проблем, таких как борьба с бедностью, укрепление продовольственной безопасности и содействие развитию местного предпринимательства. </a:t>
            </a:r>
            <a:endParaRPr lang="ru-RU" dirty="0" smtClean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779" y="4383874"/>
            <a:ext cx="3879541" cy="22845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24775" y="4709720"/>
            <a:ext cx="4276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Он </a:t>
            </a:r>
            <a:r>
              <a:rPr lang="ru-RU" dirty="0">
                <a:latin typeface="Palatino Linotype" panose="02040502050505030304" pitchFamily="18" charset="0"/>
              </a:rPr>
              <a:t>призвал правительства всех стран признать важный вклад кооперативов и усилить поддержку этого сектора.</a:t>
            </a:r>
          </a:p>
        </p:txBody>
      </p:sp>
    </p:spTree>
    <p:extLst>
      <p:ext uri="{BB962C8B-B14F-4D97-AF65-F5344CB8AC3E}">
        <p14:creationId xmlns:p14="http://schemas.microsoft.com/office/powerpoint/2010/main" val="395264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 b="23707"/>
          <a:stretch/>
        </p:blipFill>
        <p:spPr>
          <a:xfrm>
            <a:off x="940025" y="0"/>
            <a:ext cx="3128018" cy="1092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767" y="1090143"/>
            <a:ext cx="436453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Международный кооперативный альянс</a:t>
            </a:r>
          </a:p>
          <a:p>
            <a:pPr algn="just"/>
            <a:endParaRPr lang="ru-RU" sz="8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Международный кооперативный альянс (МКА) - одна из старейших и самых многочисленных международных неправительственных организаций. </a:t>
            </a:r>
          </a:p>
          <a:p>
            <a:pPr algn="just"/>
            <a:r>
              <a:rPr lang="ru-RU" dirty="0">
                <a:latin typeface="Monotype Corsiva" panose="03010101010201010101" pitchFamily="66" charset="0"/>
              </a:rPr>
              <a:t>	</a:t>
            </a:r>
            <a:r>
              <a:rPr lang="ru-RU" dirty="0" smtClean="0">
                <a:latin typeface="Monotype Corsiva" panose="03010101010201010101" pitchFamily="66" charset="0"/>
              </a:rPr>
              <a:t>Основан в 1895 году, объединяет национальные, региональные союзы и федерации кооперативов, представляющие кооперативное движение по всему миру.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766" y="3796369"/>
            <a:ext cx="4107359" cy="305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Monotype Corsiva" panose="03010101010201010101" pitchFamily="66" charset="0"/>
              </a:rPr>
              <a:t>Принципы кооперации</a:t>
            </a:r>
          </a:p>
          <a:p>
            <a:r>
              <a:rPr lang="ru-RU" sz="1600" dirty="0" smtClean="0">
                <a:latin typeface="Monotype Corsiva" panose="03010101010201010101" pitchFamily="66" charset="0"/>
              </a:rPr>
              <a:t>1. Добровольное и открытое членство</a:t>
            </a:r>
          </a:p>
          <a:p>
            <a:endParaRPr lang="ru-RU" sz="800" dirty="0" smtClean="0">
              <a:latin typeface="Monotype Corsiva" panose="03010101010201010101" pitchFamily="66" charset="0"/>
            </a:endParaRPr>
          </a:p>
          <a:p>
            <a:r>
              <a:rPr lang="ru-RU" sz="1600" dirty="0" smtClean="0">
                <a:latin typeface="Monotype Corsiva" panose="03010101010201010101" pitchFamily="66" charset="0"/>
              </a:rPr>
              <a:t>2. Демократический контроль со стороны членов</a:t>
            </a:r>
          </a:p>
          <a:p>
            <a:pPr algn="just"/>
            <a:endParaRPr lang="ru-RU" sz="8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1600" dirty="0" smtClean="0">
                <a:latin typeface="Monotype Corsiva" panose="03010101010201010101" pitchFamily="66" charset="0"/>
              </a:rPr>
              <a:t>3. Участие членов в экономической деятельности</a:t>
            </a:r>
          </a:p>
          <a:p>
            <a:endParaRPr lang="ru-RU" sz="800" dirty="0" smtClean="0">
              <a:latin typeface="Monotype Corsiva" panose="03010101010201010101" pitchFamily="66" charset="0"/>
            </a:endParaRPr>
          </a:p>
          <a:p>
            <a:r>
              <a:rPr lang="ru-RU" sz="1600" dirty="0" smtClean="0">
                <a:latin typeface="Monotype Corsiva" panose="03010101010201010101" pitchFamily="66" charset="0"/>
              </a:rPr>
              <a:t>4. Автономия и независимость</a:t>
            </a:r>
          </a:p>
          <a:p>
            <a:endParaRPr lang="ru-RU" sz="800" dirty="0" smtClean="0">
              <a:latin typeface="Monotype Corsiva" panose="03010101010201010101" pitchFamily="66" charset="0"/>
            </a:endParaRPr>
          </a:p>
          <a:p>
            <a:r>
              <a:rPr lang="ru-RU" sz="1600" dirty="0" smtClean="0">
                <a:latin typeface="Monotype Corsiva" panose="03010101010201010101" pitchFamily="66" charset="0"/>
              </a:rPr>
              <a:t>5. Образование, профессиональная подготовка и информация</a:t>
            </a:r>
          </a:p>
          <a:p>
            <a:endParaRPr lang="ru-RU" sz="800" dirty="0" smtClean="0">
              <a:latin typeface="Monotype Corsiva" panose="03010101010201010101" pitchFamily="66" charset="0"/>
            </a:endParaRPr>
          </a:p>
          <a:p>
            <a:r>
              <a:rPr lang="ru-RU" sz="1600" dirty="0" smtClean="0">
                <a:latin typeface="Monotype Corsiva" panose="03010101010201010101" pitchFamily="66" charset="0"/>
              </a:rPr>
              <a:t>6. Сотрудничество кооперативов</a:t>
            </a:r>
          </a:p>
          <a:p>
            <a:endParaRPr lang="ru-RU" sz="800" dirty="0" smtClean="0">
              <a:latin typeface="Monotype Corsiva" panose="03010101010201010101" pitchFamily="66" charset="0"/>
            </a:endParaRPr>
          </a:p>
          <a:p>
            <a:r>
              <a:rPr lang="ru-RU" sz="1600" dirty="0" smtClean="0">
                <a:latin typeface="Monotype Corsiva" panose="03010101010201010101" pitchFamily="66" charset="0"/>
              </a:rPr>
              <a:t>7. Забота об обществе</a:t>
            </a: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0740" y="8691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Будучи </a:t>
            </a:r>
            <a:r>
              <a:rPr lang="ru-RU" dirty="0">
                <a:latin typeface="Palatino Linotype" panose="02040502050505030304" pitchFamily="18" charset="0"/>
              </a:rPr>
              <a:t>одной из старейших и крупнейших бизнес-сетей в мире, Международный кооперативный альянс одним из первых в мире поддержал цели устойчивого развития и получил статус партнера ООН в достижении этих целей.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dirty="0">
                <a:latin typeface="Palatino Linotype" panose="02040502050505030304" pitchFamily="18" charset="0"/>
              </a:rPr>
              <a:t>	</a:t>
            </a:r>
            <a:r>
              <a:rPr lang="ru-RU" dirty="0" smtClean="0">
                <a:latin typeface="Palatino Linotype" panose="02040502050505030304" pitchFamily="18" charset="0"/>
              </a:rPr>
              <a:t>Кооперативы </a:t>
            </a:r>
            <a:r>
              <a:rPr lang="ru-RU" dirty="0">
                <a:latin typeface="Palatino Linotype" panose="02040502050505030304" pitchFamily="18" charset="0"/>
              </a:rPr>
              <a:t>способствуют экономической, социальной и экологической устойчивости в регионах и различных секторах </a:t>
            </a:r>
            <a:r>
              <a:rPr lang="ru-RU" dirty="0" smtClean="0">
                <a:latin typeface="Palatino Linotype" panose="02040502050505030304" pitchFamily="18" charset="0"/>
              </a:rPr>
              <a:t>экономики (напомним</a:t>
            </a:r>
            <a:r>
              <a:rPr lang="ru-RU" dirty="0">
                <a:latin typeface="Palatino Linotype" panose="02040502050505030304" pitchFamily="18" charset="0"/>
              </a:rPr>
              <a:t>, Международный день кооперативов отмечается с 1923 </a:t>
            </a:r>
            <a:r>
              <a:rPr lang="ru-RU" dirty="0" smtClean="0">
                <a:latin typeface="Palatino Linotype" panose="02040502050505030304" pitchFamily="18" charset="0"/>
              </a:rPr>
              <a:t>года).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0740" y="34464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7825" y="296828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Кооперативы </a:t>
            </a:r>
            <a:r>
              <a:rPr lang="ru-RU" dirty="0">
                <a:latin typeface="Palatino Linotype" panose="02040502050505030304" pitchFamily="18" charset="0"/>
              </a:rPr>
              <a:t>уже почти два века работают по всему миру в самых различных секторах экономики. </a:t>
            </a:r>
            <a:r>
              <a:rPr lang="ru-RU" dirty="0" smtClean="0">
                <a:latin typeface="Palatino Linotype" panose="02040502050505030304" pitchFamily="18" charset="0"/>
              </a:rPr>
              <a:t>	Кооперативная </a:t>
            </a:r>
            <a:r>
              <a:rPr lang="ru-RU" dirty="0">
                <a:latin typeface="Palatino Linotype" panose="02040502050505030304" pitchFamily="18" charset="0"/>
              </a:rPr>
              <a:t>модель хозяйствования своей историей развития доказывает свою устойчивость к кризисам.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dirty="0">
                <a:latin typeface="Palatino Linotype" panose="02040502050505030304" pitchFamily="18" charset="0"/>
              </a:rPr>
              <a:t>	</a:t>
            </a:r>
            <a:r>
              <a:rPr lang="ru-RU" dirty="0" smtClean="0">
                <a:latin typeface="Palatino Linotype" panose="02040502050505030304" pitchFamily="18" charset="0"/>
              </a:rPr>
              <a:t>Кооперативы </a:t>
            </a:r>
            <a:r>
              <a:rPr lang="ru-RU" dirty="0">
                <a:latin typeface="Palatino Linotype" panose="02040502050505030304" pitchFamily="18" charset="0"/>
              </a:rPr>
              <a:t>способствуют активизации экономической жизни, создают рабочие места, способствуют продовольственной безопасности, содействуют развитию местных сообществ.</a:t>
            </a:r>
          </a:p>
        </p:txBody>
      </p:sp>
    </p:spTree>
    <p:extLst>
      <p:ext uri="{BB962C8B-B14F-4D97-AF65-F5344CB8AC3E}">
        <p14:creationId xmlns:p14="http://schemas.microsoft.com/office/powerpoint/2010/main" val="340614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8175" y="37034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Потребительская </a:t>
            </a:r>
            <a:r>
              <a:rPr lang="ru-RU" dirty="0">
                <a:latin typeface="Palatino Linotype" panose="02040502050505030304" pitchFamily="18" charset="0"/>
              </a:rPr>
              <a:t>кооперация всегда вносила и вносит неоценимый вклад в экономику страны. </a:t>
            </a:r>
            <a:r>
              <a:rPr lang="ru-RU" dirty="0" smtClean="0">
                <a:latin typeface="Palatino Linotype" panose="02040502050505030304" pitchFamily="18" charset="0"/>
              </a:rPr>
              <a:t>	Создаёт </a:t>
            </a:r>
            <a:r>
              <a:rPr lang="ru-RU" dirty="0">
                <a:latin typeface="Palatino Linotype" panose="02040502050505030304" pitchFamily="18" charset="0"/>
              </a:rPr>
              <a:t>рабочие места, помогает людям производить и реализовывать продукцию, </a:t>
            </a:r>
            <a:r>
              <a:rPr lang="ru-RU" dirty="0" smtClean="0">
                <a:latin typeface="Palatino Linotype" panose="02040502050505030304" pitchFamily="18" charset="0"/>
              </a:rPr>
              <a:t>несёт </a:t>
            </a:r>
            <a:r>
              <a:rPr lang="ru-RU" dirty="0">
                <a:latin typeface="Palatino Linotype" panose="02040502050505030304" pitchFamily="18" charset="0"/>
              </a:rPr>
              <a:t>социальную миссию по поддержке малых и отдаленных населенных пунктов.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9100" y="3222189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Palatino Linotype" panose="02040502050505030304" pitchFamily="18" charset="0"/>
              </a:rPr>
              <a:t>А также вносит </a:t>
            </a:r>
            <a:r>
              <a:rPr lang="ru-RU" dirty="0">
                <a:latin typeface="Palatino Linotype" panose="02040502050505030304" pitchFamily="18" charset="0"/>
              </a:rPr>
              <a:t>достойный вклад в развитие инфраструктуры сельской местности. За многолетнюю историю отрасль доказала свою жизнеспособность.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dirty="0">
                <a:latin typeface="Palatino Linotype" panose="02040502050505030304" pitchFamily="18" charset="0"/>
              </a:rPr>
              <a:t>	</a:t>
            </a:r>
            <a:r>
              <a:rPr lang="ru-RU" dirty="0" smtClean="0">
                <a:latin typeface="Palatino Linotype" panose="02040502050505030304" pitchFamily="18" charset="0"/>
              </a:rPr>
              <a:t>В </a:t>
            </a:r>
            <a:r>
              <a:rPr lang="ru-RU" dirty="0">
                <a:latin typeface="Palatino Linotype" panose="02040502050505030304" pitchFamily="18" charset="0"/>
              </a:rPr>
              <a:t>своей деятельности она всегда руководствовалась интересами простых людей.</a:t>
            </a:r>
          </a:p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Сохраняя </a:t>
            </a:r>
            <a:r>
              <a:rPr lang="ru-RU" dirty="0">
                <a:latin typeface="Palatino Linotype" panose="02040502050505030304" pitchFamily="18" charset="0"/>
              </a:rPr>
              <a:t>традиции и самобытность, </a:t>
            </a:r>
            <a:r>
              <a:rPr lang="ru-RU" dirty="0" smtClean="0">
                <a:latin typeface="Palatino Linotype" panose="02040502050505030304" pitchFamily="18" charset="0"/>
              </a:rPr>
              <a:t>кооперативы </a:t>
            </a:r>
            <a:r>
              <a:rPr lang="ru-RU" dirty="0">
                <a:latin typeface="Palatino Linotype" panose="02040502050505030304" pitchFamily="18" charset="0"/>
              </a:rPr>
              <a:t>не </a:t>
            </a:r>
            <a:r>
              <a:rPr lang="ru-RU" dirty="0" smtClean="0">
                <a:latin typeface="Palatino Linotype" panose="02040502050505030304" pitchFamily="18" charset="0"/>
              </a:rPr>
              <a:t>останавливаются </a:t>
            </a:r>
            <a:r>
              <a:rPr lang="ru-RU" dirty="0">
                <a:latin typeface="Palatino Linotype" panose="02040502050505030304" pitchFamily="18" charset="0"/>
              </a:rPr>
              <a:t>на достигнутом. </a:t>
            </a:r>
            <a:r>
              <a:rPr lang="ru-RU" dirty="0" smtClean="0">
                <a:latin typeface="Palatino Linotype" panose="02040502050505030304" pitchFamily="18" charset="0"/>
              </a:rPr>
              <a:t>Открываются </a:t>
            </a:r>
            <a:r>
              <a:rPr lang="ru-RU" dirty="0">
                <a:latin typeface="Palatino Linotype" panose="02040502050505030304" pitchFamily="18" charset="0"/>
              </a:rPr>
              <a:t>новые направления деятельности, </a:t>
            </a:r>
            <a:r>
              <a:rPr lang="ru-RU" dirty="0" smtClean="0">
                <a:latin typeface="Palatino Linotype" panose="02040502050505030304" pitchFamily="18" charset="0"/>
              </a:rPr>
              <a:t>внедряются </a:t>
            </a:r>
            <a:r>
              <a:rPr lang="ru-RU" dirty="0">
                <a:latin typeface="Palatino Linotype" panose="02040502050505030304" pitchFamily="18" charset="0"/>
              </a:rPr>
              <a:t>новые форматы торговли и общественного питания, </a:t>
            </a:r>
            <a:r>
              <a:rPr lang="ru-RU" dirty="0" smtClean="0">
                <a:latin typeface="Palatino Linotype" panose="02040502050505030304" pitchFamily="18" charset="0"/>
              </a:rPr>
              <a:t>развиваются собственные производства.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5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2200" y="731788"/>
            <a:ext cx="54292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В </a:t>
            </a:r>
            <a:r>
              <a:rPr lang="ru-RU" dirty="0">
                <a:latin typeface="Palatino Linotype" panose="02040502050505030304" pitchFamily="18" charset="0"/>
              </a:rPr>
              <a:t>условиях экономических реформ кооператоры сегодня стараются коренным образом перестроить формы и методы своей работы, чтобы взять на себя не только обеспечение населения товарами, но и заготовку, сбыт всего произведенного в надворье, а также возродить и развить в сельской местности </a:t>
            </a:r>
            <a:r>
              <a:rPr lang="ru-RU" dirty="0" smtClean="0">
                <a:latin typeface="Palatino Linotype" panose="02040502050505030304" pitchFamily="18" charset="0"/>
              </a:rPr>
              <a:t>всё </a:t>
            </a:r>
            <a:r>
              <a:rPr lang="ru-RU" dirty="0">
                <a:latin typeface="Palatino Linotype" panose="02040502050505030304" pitchFamily="18" charset="0"/>
              </a:rPr>
              <a:t>больше сфер услуг: бытовых, сельскохозяйственных, ритуальных и других; а также помогать людям в обеспечении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00299" y="5066437"/>
            <a:ext cx="8181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То</a:t>
            </a:r>
            <a:r>
              <a:rPr lang="ru-RU" dirty="0">
                <a:latin typeface="Palatino Linotype" panose="02040502050505030304" pitchFamily="18" charset="0"/>
              </a:rPr>
              <a:t>, что не под силу решить одному человеку, легко разрешается совместными усилиями. Именно эта идея когда-то побудила людей объединяться и создавать потребительские общества.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dirty="0">
                <a:latin typeface="Palatino Linotype" panose="02040502050505030304" pitchFamily="18" charset="0"/>
              </a:rPr>
              <a:t>	</a:t>
            </a:r>
            <a:r>
              <a:rPr lang="ru-RU" dirty="0" smtClean="0">
                <a:latin typeface="Palatino Linotype" panose="02040502050505030304" pitchFamily="18" charset="0"/>
              </a:rPr>
              <a:t>Пусть </a:t>
            </a:r>
            <a:r>
              <a:rPr lang="ru-RU" dirty="0">
                <a:latin typeface="Palatino Linotype" panose="02040502050505030304" pitchFamily="18" charset="0"/>
              </a:rPr>
              <a:t>всякая идея и всякий труд приводят к успеху, пусть громкие победы радуют сердце и дарят светлую надежду для души</a:t>
            </a:r>
          </a:p>
        </p:txBody>
      </p:sp>
    </p:spTree>
    <p:extLst>
      <p:ext uri="{BB962C8B-B14F-4D97-AF65-F5344CB8AC3E}">
        <p14:creationId xmlns:p14="http://schemas.microsoft.com/office/powerpoint/2010/main" val="4289814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87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CMU Classical Serif</vt:lpstr>
      <vt:lpstr>Monotype Corsiva</vt:lpstr>
      <vt:lpstr>Palatino Linotype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Евгеньевна Харченко</dc:creator>
  <cp:lastModifiedBy>Марина Евгеньевна Харченко</cp:lastModifiedBy>
  <cp:revision>17</cp:revision>
  <dcterms:created xsi:type="dcterms:W3CDTF">2024-12-19T11:46:43Z</dcterms:created>
  <dcterms:modified xsi:type="dcterms:W3CDTF">2024-12-24T11:34:23Z</dcterms:modified>
</cp:coreProperties>
</file>