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6" r:id="rId4"/>
    <p:sldId id="257" r:id="rId5"/>
    <p:sldId id="259" r:id="rId6"/>
    <p:sldId id="262" r:id="rId7"/>
    <p:sldId id="261" r:id="rId8"/>
    <p:sldId id="260" r:id="rId9"/>
    <p:sldId id="263" r:id="rId10"/>
    <p:sldId id="264" r:id="rId11"/>
    <p:sldId id="258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1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39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1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0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4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9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0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8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8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0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31A04-7BEA-4F5D-969F-3826928606E3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9BBF2-AC1F-4CA9-AC4C-82A14315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14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76910"/>
            <a:ext cx="767715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Palatino Linotype" panose="02040502050505030304" pitchFamily="18" charset="0"/>
              </a:rPr>
              <a:t>Книжный материк</a:t>
            </a:r>
            <a:r>
              <a:rPr lang="ru-RU" dirty="0">
                <a:solidFill>
                  <a:srgbClr val="FF0000"/>
                </a:solidFill>
                <a:latin typeface="Palatino Linotype" panose="0204050205050503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Palatino Linotype" panose="02040502050505030304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Palatino Linotype" panose="02040502050505030304" pitchFamily="18" charset="0"/>
              </a:rPr>
              <a:t>для тех кто любит книги и чтение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599" y="5805785"/>
            <a:ext cx="7219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Библиотека Краснодарского кооперативного института (филиал) </a:t>
            </a:r>
            <a:b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Российского университета кооперации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3924" y="1969592"/>
            <a:ext cx="81629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  <a:latin typeface="Eskal Font4You" panose="02000503020000020003" pitchFamily="2" charset="0"/>
              </a:rPr>
              <a:t>Поздравления </a:t>
            </a:r>
            <a:endParaRPr lang="ru-RU" sz="6600" b="1" dirty="0" smtClean="0">
              <a:solidFill>
                <a:srgbClr val="0070C0"/>
              </a:solidFill>
              <a:latin typeface="Eskal Font4You" panose="02000503020000020003" pitchFamily="2" charset="0"/>
            </a:endParaRPr>
          </a:p>
          <a:p>
            <a:pPr algn="ctr"/>
            <a:r>
              <a:rPr lang="ru-RU" sz="6600" b="1" smtClean="0">
                <a:solidFill>
                  <a:srgbClr val="0070C0"/>
                </a:solidFill>
                <a:latin typeface="Eskal Font4You" panose="02000503020000020003" pitchFamily="2" charset="0"/>
              </a:rPr>
              <a:t>с </a:t>
            </a:r>
            <a:r>
              <a:rPr lang="ru-RU" sz="6600" b="1" dirty="0">
                <a:solidFill>
                  <a:srgbClr val="0070C0"/>
                </a:solidFill>
                <a:latin typeface="Eskal Font4You" panose="02000503020000020003" pitchFamily="2" charset="0"/>
              </a:rPr>
              <a:t>Новым </a:t>
            </a:r>
            <a:r>
              <a:rPr lang="ru-RU" sz="6600" b="1" smtClean="0">
                <a:solidFill>
                  <a:srgbClr val="0070C0"/>
                </a:solidFill>
                <a:latin typeface="Eskal Font4You" panose="02000503020000020003" pitchFamily="2" charset="0"/>
              </a:rPr>
              <a:t>годом </a:t>
            </a:r>
            <a:endParaRPr lang="ru-RU" sz="6600" b="1" smtClean="0">
              <a:solidFill>
                <a:srgbClr val="0070C0"/>
              </a:solidFill>
              <a:latin typeface="Eskal Font4You" panose="02000503020000020003" pitchFamily="2" charset="0"/>
            </a:endParaRPr>
          </a:p>
          <a:p>
            <a:pPr algn="ctr"/>
            <a:r>
              <a:rPr lang="ru-RU" sz="6600" b="1" smtClean="0">
                <a:solidFill>
                  <a:srgbClr val="0070C0"/>
                </a:solidFill>
                <a:latin typeface="Eskal Font4You" panose="02000503020000020003" pitchFamily="2" charset="0"/>
              </a:rPr>
              <a:t>от </a:t>
            </a:r>
            <a:r>
              <a:rPr lang="ru-RU" sz="6600" b="1" dirty="0" smtClean="0">
                <a:solidFill>
                  <a:srgbClr val="0070C0"/>
                </a:solidFill>
                <a:latin typeface="Eskal Font4You" panose="02000503020000020003" pitchFamily="2" charset="0"/>
              </a:rPr>
              <a:t>великих </a:t>
            </a:r>
            <a:r>
              <a:rPr lang="ru-RU" sz="6600" b="1" dirty="0">
                <a:solidFill>
                  <a:srgbClr val="0070C0"/>
                </a:solidFill>
                <a:latin typeface="Eskal Font4You" panose="02000503020000020003" pitchFamily="2" charset="0"/>
              </a:rPr>
              <a:t>мастеров слова</a:t>
            </a:r>
          </a:p>
        </p:txBody>
      </p:sp>
    </p:spTree>
    <p:extLst>
      <p:ext uri="{BB962C8B-B14F-4D97-AF65-F5344CB8AC3E}">
        <p14:creationId xmlns:p14="http://schemas.microsoft.com/office/powerpoint/2010/main" val="2933880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921" y="0"/>
            <a:ext cx="1938999" cy="2705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9456"/>
          <a:stretch/>
        </p:blipFill>
        <p:spPr>
          <a:xfrm>
            <a:off x="1419225" y="-297"/>
            <a:ext cx="3152775" cy="2771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71" y="-297"/>
            <a:ext cx="1756179" cy="27062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09825" y="3131314"/>
            <a:ext cx="919162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Андрей Платонов </a:t>
            </a:r>
            <a:r>
              <a:rPr lang="ru-RU" sz="2200" dirty="0" smtClean="0">
                <a:latin typeface="Monotype Corsiva" panose="03010101010201010101" pitchFamily="66" charset="0"/>
              </a:rPr>
              <a:t>- жене Марии и сыну Платону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30 декабря 1926 года</a:t>
            </a:r>
          </a:p>
          <a:p>
            <a:pPr algn="just"/>
            <a:endParaRPr lang="ru-RU" sz="22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 «</a:t>
            </a:r>
            <a:r>
              <a:rPr lang="ru-RU" sz="2200" dirty="0" err="1" smtClean="0">
                <a:latin typeface="Monotype Corsiva" panose="03010101010201010101" pitchFamily="66" charset="0"/>
              </a:rPr>
              <a:t>Мусенька</a:t>
            </a:r>
            <a:r>
              <a:rPr lang="ru-RU" sz="2200" dirty="0" smtClean="0">
                <a:latin typeface="Monotype Corsiva" panose="03010101010201010101" pitchFamily="66" charset="0"/>
              </a:rPr>
              <a:t> и </a:t>
            </a:r>
            <a:r>
              <a:rPr lang="ru-RU" sz="2200" dirty="0" err="1" smtClean="0">
                <a:latin typeface="Monotype Corsiva" panose="03010101010201010101" pitchFamily="66" charset="0"/>
              </a:rPr>
              <a:t>Тотик</a:t>
            </a:r>
            <a:r>
              <a:rPr lang="ru-RU" sz="2200" dirty="0" smtClean="0">
                <a:latin typeface="Monotype Corsiva" panose="03010101010201010101" pitchFamily="66" charset="0"/>
              </a:rPr>
              <a:t>! Когда это письмо придёт к Вам, будет уже Новый год. С Новым годом, родимые мои! С новыми надеждами, с новой любовью к старому мужу, с новой и крепкой радостью и, наконец, с мировым успехом - на который мы с тобой имеем такое большое основание, который мы заслужили своим страданием и своим мозгом, чёрт возьми!».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68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766" y="0"/>
            <a:ext cx="1853183" cy="304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083" y="-297"/>
            <a:ext cx="2155501" cy="29622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33476" y="3613488"/>
            <a:ext cx="85725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Осип Мандельштам </a:t>
            </a:r>
            <a:r>
              <a:rPr lang="ru-RU" sz="2200" dirty="0" smtClean="0">
                <a:latin typeface="Monotype Corsiva" panose="03010101010201010101" pitchFamily="66" charset="0"/>
              </a:rPr>
              <a:t>- Надежде Мандельштам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1 января 1936 года</a:t>
            </a:r>
          </a:p>
          <a:p>
            <a:pPr algn="just"/>
            <a:endParaRPr lang="ru-RU" sz="22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 	«Деточка моя родная! С Новым годом, ангел мой! За наше несчастное счастье, за что-то новое, что будет, за вечно старое, что моложе нас! Да здравствует моя </a:t>
            </a:r>
            <a:r>
              <a:rPr lang="ru-RU" sz="2200" dirty="0" err="1" smtClean="0">
                <a:latin typeface="Monotype Corsiva" panose="03010101010201010101" pitchFamily="66" charset="0"/>
              </a:rPr>
              <a:t>Надинька</a:t>
            </a:r>
            <a:r>
              <a:rPr lang="ru-RU" sz="2200" dirty="0" smtClean="0">
                <a:latin typeface="Monotype Corsiva" panose="03010101010201010101" pitchFamily="66" charset="0"/>
              </a:rPr>
              <a:t>, жена моя, мой вечный друг! С Новым годом, дитя! &lt;...&gt; Твой Няня».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63" y="85725"/>
            <a:ext cx="2140706" cy="296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62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36" y="0"/>
            <a:ext cx="2910526" cy="2495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895" y="0"/>
            <a:ext cx="1806884" cy="27670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05074" y="3272343"/>
            <a:ext cx="928687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Варлам</a:t>
            </a:r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Шаламов </a:t>
            </a:r>
            <a:r>
              <a:rPr lang="ru-RU" sz="2200" dirty="0">
                <a:latin typeface="Monotype Corsiva" panose="03010101010201010101" pitchFamily="66" charset="0"/>
              </a:rPr>
              <a:t>-</a:t>
            </a:r>
            <a:r>
              <a:rPr lang="ru-RU" sz="2200" dirty="0" smtClean="0">
                <a:latin typeface="Monotype Corsiva" panose="03010101010201010101" pitchFamily="66" charset="0"/>
              </a:rPr>
              <a:t> Борису Пастернаку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27 декабря 1953 года</a:t>
            </a:r>
          </a:p>
          <a:p>
            <a:pPr algn="just"/>
            <a:endParaRPr lang="ru-RU" sz="8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	«Дорогой Борис Леонидович. Сердечно поздравляю Вас и Вашу жену с Новым годом. Хочу, чтобы Ваш новый год был творчески сильным, чтобы в новом году была открыта Вам дорога к свободному объединению с читателем. 	Чтобы Вы по-прежнему были совестью нашего времени, чтобы не пришлось снова писать Магдалин. Чтобы Вы хранили верность своему великому искусству - с той же неподкупной чистотой, как Вы это делали всю жизнь… Желаю здоровья и счастья».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69" y="121548"/>
            <a:ext cx="2200722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42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61" y="-297"/>
            <a:ext cx="1944698" cy="23526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76599" y="2736414"/>
            <a:ext cx="869632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Астрид</a:t>
            </a:r>
            <a:r>
              <a:rPr lang="ru-RU" sz="2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Линдгрен</a:t>
            </a:r>
            <a:r>
              <a:rPr lang="ru-RU" sz="2200" b="1" dirty="0">
                <a:latin typeface="Monotype Corsiva" panose="03010101010201010101" pitchFamily="66" charset="0"/>
              </a:rPr>
              <a:t> </a:t>
            </a:r>
            <a:r>
              <a:rPr lang="ru-RU" sz="2200" dirty="0" smtClean="0">
                <a:latin typeface="Monotype Corsiva" panose="03010101010201010101" pitchFamily="66" charset="0"/>
              </a:rPr>
              <a:t>- </a:t>
            </a:r>
            <a:r>
              <a:rPr lang="ru-RU" sz="2200" dirty="0">
                <a:latin typeface="Monotype Corsiva" panose="03010101010201010101" pitchFamily="66" charset="0"/>
              </a:rPr>
              <a:t>читательнице Саре </a:t>
            </a:r>
            <a:r>
              <a:rPr lang="ru-RU" sz="2200" dirty="0" err="1">
                <a:latin typeface="Monotype Corsiva" panose="03010101010201010101" pitchFamily="66" charset="0"/>
              </a:rPr>
              <a:t>Юнгкранц</a:t>
            </a:r>
            <a:r>
              <a:rPr lang="ru-RU" sz="2200" dirty="0">
                <a:latin typeface="Monotype Corsiva" panose="03010101010201010101" pitchFamily="66" charset="0"/>
              </a:rPr>
              <a:t> </a:t>
            </a:r>
          </a:p>
          <a:p>
            <a:pPr algn="ctr"/>
            <a:r>
              <a:rPr lang="ru-RU" sz="2200" dirty="0">
                <a:latin typeface="Monotype Corsiva" panose="03010101010201010101" pitchFamily="66" charset="0"/>
              </a:rPr>
              <a:t>​3 января 1973 </a:t>
            </a:r>
            <a:r>
              <a:rPr lang="ru-RU" sz="2200" dirty="0" smtClean="0">
                <a:latin typeface="Monotype Corsiva" panose="03010101010201010101" pitchFamily="66" charset="0"/>
              </a:rPr>
              <a:t>года</a:t>
            </a:r>
          </a:p>
          <a:p>
            <a:pPr algn="just"/>
            <a:endParaRPr lang="ru-RU" sz="2200" b="1" dirty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	«День Рождества я храню как драгоценность. Никуда не хожу и никого не принимаю - сижу одна-одинёшенька, читаю, слушаю музыку и наслаждаюсь, прямо умираю от наслаждения. Рождество, по-моему, лучший день в году. У Вас погода такая же паршивая, как тут? Пара кило снежку сейчас совсем бы не помешала. &lt;...&gt; </a:t>
            </a:r>
          </a:p>
          <a:p>
            <a:pPr algn="just"/>
            <a:r>
              <a:rPr lang="ru-RU" sz="2200" dirty="0">
                <a:latin typeface="Monotype Corsiva" panose="03010101010201010101" pitchFamily="66" charset="0"/>
              </a:rPr>
              <a:t>	</a:t>
            </a:r>
            <a:r>
              <a:rPr lang="ru-RU" sz="2200" dirty="0" smtClean="0">
                <a:latin typeface="Monotype Corsiva" panose="03010101010201010101" pitchFamily="66" charset="0"/>
              </a:rPr>
              <a:t>Не надо мне ничего дарить, у меня уже есть твои фотографии. И чудесное письмо. Ну давай, чтобы всё у тебя было хорошо, и ничего не бойся. И счастливого нового 1973 года. </a:t>
            </a:r>
            <a:r>
              <a:rPr lang="ru-RU" sz="2200" dirty="0" err="1" smtClean="0">
                <a:latin typeface="Monotype Corsiva" panose="03010101010201010101" pitchFamily="66" charset="0"/>
              </a:rPr>
              <a:t>Астрид</a:t>
            </a:r>
            <a:r>
              <a:rPr lang="ru-RU" sz="2200" dirty="0" smtClean="0">
                <a:latin typeface="Monotype Corsiva" panose="03010101010201010101" pitchFamily="66" charset="0"/>
              </a:rPr>
              <a:t>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920" y="0"/>
            <a:ext cx="1889199" cy="24312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1" y="-299"/>
            <a:ext cx="2660040" cy="26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49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99" y="61958"/>
            <a:ext cx="1425208" cy="2028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407" y="1098880"/>
            <a:ext cx="1523999" cy="2129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310" r="2443"/>
          <a:stretch/>
        </p:blipFill>
        <p:spPr>
          <a:xfrm>
            <a:off x="8783406" y="106977"/>
            <a:ext cx="1639389" cy="1983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3697616"/>
            <a:ext cx="1652587" cy="2322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062" y="4636950"/>
            <a:ext cx="1824037" cy="22210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b="17754"/>
          <a:stretch/>
        </p:blipFill>
        <p:spPr>
          <a:xfrm>
            <a:off x="10422459" y="1144964"/>
            <a:ext cx="1733550" cy="2162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50300"/>
          <a:stretch/>
        </p:blipFill>
        <p:spPr>
          <a:xfrm>
            <a:off x="10648950" y="4636951"/>
            <a:ext cx="1543049" cy="222104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00" y="870719"/>
            <a:ext cx="5257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Palatino Linotype" panose="02040502050505030304" pitchFamily="18" charset="0"/>
              </a:rPr>
              <a:t>	Что обычно желают родным и близким на Новый год? Счастья, здоровья, успехов, побольше денег, тепла, семейного уюта... Или традиционно  -  «С Новым годом! С новым счастьем!». 	</a:t>
            </a:r>
          </a:p>
          <a:p>
            <a:pPr algn="just"/>
            <a:endParaRPr lang="ru-RU" sz="2000" dirty="0">
              <a:latin typeface="Palatino Linotype" panose="02040502050505030304" pitchFamily="18" charset="0"/>
            </a:endParaRPr>
          </a:p>
          <a:p>
            <a:pPr algn="just"/>
            <a:r>
              <a:rPr lang="ru-RU" sz="2000" dirty="0" smtClean="0">
                <a:latin typeface="Palatino Linotype" panose="02040502050505030304" pitchFamily="18" charset="0"/>
              </a:rPr>
              <a:t>	Пожелания хорошие, но совсем банальные. Чтобы сделать поздравление нетривиальным и запоминающимся, можно прислушаться к классикам. </a:t>
            </a:r>
          </a:p>
          <a:p>
            <a:pPr algn="just"/>
            <a:r>
              <a:rPr lang="ru-RU" sz="2000" dirty="0" smtClean="0">
                <a:latin typeface="Palatino Linotype" panose="02040502050505030304" pitchFamily="18" charset="0"/>
              </a:rPr>
              <a:t>  </a:t>
            </a:r>
          </a:p>
          <a:p>
            <a:pPr algn="just"/>
            <a:r>
              <a:rPr lang="ru-RU" sz="2000" dirty="0">
                <a:latin typeface="Palatino Linotype" panose="02040502050505030304" pitchFamily="18" charset="0"/>
              </a:rPr>
              <a:t>	</a:t>
            </a:r>
            <a:r>
              <a:rPr lang="ru-RU" sz="2000" dirty="0" smtClean="0">
                <a:latin typeface="Palatino Linotype" panose="02040502050505030304" pitchFamily="18" charset="0"/>
              </a:rPr>
              <a:t>Давайте посмотрим, как известные поэты и писатели поздравляли своих друзей и близких с Новым годом и Рождеством.</a:t>
            </a:r>
            <a:endParaRPr lang="ru-RU" sz="2000" dirty="0"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06" y="3697616"/>
            <a:ext cx="1865543" cy="21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54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781" b="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85" y="180975"/>
            <a:ext cx="1874520" cy="2343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46857"/>
          <a:stretch/>
        </p:blipFill>
        <p:spPr>
          <a:xfrm>
            <a:off x="2885923" y="180975"/>
            <a:ext cx="1985539" cy="2343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95" y="180975"/>
            <a:ext cx="2726657" cy="18502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81350" y="2951559"/>
            <a:ext cx="872378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Лев Николаевич Толстой </a:t>
            </a:r>
            <a:r>
              <a:rPr lang="ru-RU" sz="2200" dirty="0" smtClean="0">
                <a:latin typeface="Monotype Corsiva" panose="03010101010201010101" pitchFamily="66" charset="0"/>
              </a:rPr>
              <a:t>- любимой тётушке Татьяне Ергольской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Конец декабря 1851 года</a:t>
            </a:r>
          </a:p>
          <a:p>
            <a:pPr algn="just"/>
            <a:endParaRPr lang="ru-RU" sz="8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	«Завтра Новый год, поздравляю Вас, но, к сожалению, только письменно, а не на словах, как в прошлом году»…Тысячу раз целую ваши руки, ещё раз поздравляю Вас с Новым годом, желая Вам не счастья (слово «счастье» ничего не значит), а желаю, чтобы наступивший год принёс Вам не новые горести, а, напротив, такие утешения, которых вы ещё не испытывали. Главное же, чтобы Вы были здоровы, и чтобы ничто вас не тревожило и не волновало…».</a:t>
            </a:r>
          </a:p>
        </p:txBody>
      </p:sp>
    </p:spTree>
    <p:extLst>
      <p:ext uri="{BB962C8B-B14F-4D97-AF65-F5344CB8AC3E}">
        <p14:creationId xmlns:p14="http://schemas.microsoft.com/office/powerpoint/2010/main" val="259276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49" y="-1"/>
            <a:ext cx="1971676" cy="2827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0"/>
            <a:ext cx="2472914" cy="28277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05186" y="2946482"/>
            <a:ext cx="785336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Антон Павлович  Чехов  </a:t>
            </a:r>
            <a:r>
              <a:rPr lang="ru-RU" sz="2200" dirty="0" smtClean="0">
                <a:latin typeface="Monotype Corsiva" panose="03010101010201010101" pitchFamily="66" charset="0"/>
              </a:rPr>
              <a:t>- Алексею Николаевичу Плещееву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30 декабря 1888 года</a:t>
            </a:r>
          </a:p>
          <a:p>
            <a:r>
              <a:rPr lang="ru-RU" sz="800" dirty="0" smtClean="0">
                <a:latin typeface="Monotype Corsiva" panose="03010101010201010101" pitchFamily="66" charset="0"/>
              </a:rPr>
              <a:t>  </a:t>
            </a: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	«Дорогой Алексей Николаевич, поздравляю Вас с Новым годом, с новым счастьем; дай бог Вам здоровья, хорошего сна, отличного аппетита, побольше денег, поменьше чужих рукописей. </a:t>
            </a:r>
          </a:p>
          <a:p>
            <a:pPr algn="just"/>
            <a:r>
              <a:rPr lang="ru-RU" sz="2200" dirty="0">
                <a:latin typeface="Monotype Corsiva" panose="03010101010201010101" pitchFamily="66" charset="0"/>
              </a:rPr>
              <a:t>	</a:t>
            </a:r>
            <a:r>
              <a:rPr lang="ru-RU" sz="2200" dirty="0" smtClean="0">
                <a:latin typeface="Monotype Corsiva" panose="03010101010201010101" pitchFamily="66" charset="0"/>
              </a:rPr>
              <a:t>Желаю, чтобы, проснувшись в одно прекрасное утро и заглянув к себе под подушку, Вы нашли там бумажник с 200 000 руб. и чтобы всех Ваших кредиторов посадили в Петропавловскую крепость… </a:t>
            </a:r>
          </a:p>
          <a:p>
            <a:pPr algn="just"/>
            <a:r>
              <a:rPr lang="ru-RU" sz="2200" dirty="0">
                <a:latin typeface="Monotype Corsiva" panose="03010101010201010101" pitchFamily="66" charset="0"/>
              </a:rPr>
              <a:t>	</a:t>
            </a:r>
            <a:r>
              <a:rPr lang="ru-RU" sz="2200" dirty="0" smtClean="0">
                <a:latin typeface="Monotype Corsiva" panose="03010101010201010101" pitchFamily="66" charset="0"/>
              </a:rPr>
              <a:t>Будьте здоровы, обнимаю Вас крепко. Ваш А. Чехов».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147637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38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0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676" t="3008" r="1747" b="3470"/>
          <a:stretch/>
        </p:blipFill>
        <p:spPr>
          <a:xfrm>
            <a:off x="1876424" y="0"/>
            <a:ext cx="2019301" cy="2695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594" y="0"/>
            <a:ext cx="1943924" cy="26955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2719" y="2881313"/>
            <a:ext cx="88794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Антон Павлович  Чехов  </a:t>
            </a:r>
            <a:r>
              <a:rPr lang="ru-RU" sz="2200" dirty="0" smtClean="0">
                <a:latin typeface="Monotype Corsiva" panose="03010101010201010101" pitchFamily="66" charset="0"/>
              </a:rPr>
              <a:t>-  старшему брату Александру Чехову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2 января 1889 года</a:t>
            </a:r>
          </a:p>
          <a:p>
            <a:pPr algn="just"/>
            <a:endParaRPr lang="ru-RU" sz="8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	«Велемудрый государь! Поздравляю твою лучезарную особу и чад твоих с Новым годом, с новым счастьем. Желаю тебе выиграть 200 тысяч и стать действительным статским советником, а наипаче всего здравствовать и иметь хлеб наш насущный в достаточном для такого обжоры, как ты, количестве. &lt;…&gt; Вся фамилия кланяется».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872" y="161925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4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66675"/>
            <a:ext cx="1809750" cy="2379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9" y="-297"/>
            <a:ext cx="1936419" cy="24462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2551837"/>
            <a:ext cx="8001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Антон Павлович  Чехов  </a:t>
            </a:r>
            <a:r>
              <a:rPr lang="ru-RU" sz="2200" dirty="0" smtClean="0">
                <a:latin typeface="Monotype Corsiva" panose="03010101010201010101" pitchFamily="66" charset="0"/>
              </a:rPr>
              <a:t>- Лике </a:t>
            </a:r>
            <a:r>
              <a:rPr lang="ru-RU" sz="2200" dirty="0" err="1" smtClean="0">
                <a:latin typeface="Monotype Corsiva" panose="03010101010201010101" pitchFamily="66" charset="0"/>
              </a:rPr>
              <a:t>Мизиновой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27 декабря 1897 года</a:t>
            </a:r>
          </a:p>
          <a:p>
            <a:endParaRPr lang="ru-RU" sz="22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 	«Теперь в Москве Новый год, новое счастье. Поздравляю Вас, желаю всего самого лучшего, здоровья, денег, жениха с усами и отличного настроения. При Вашем дурном характере последнее необходимо, как воздух».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030" y="0"/>
            <a:ext cx="1604963" cy="24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8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86050" y="2798713"/>
            <a:ext cx="88677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Антон Павлович Чехов -</a:t>
            </a:r>
            <a:r>
              <a:rPr lang="ru-RU" sz="2200" dirty="0" smtClean="0">
                <a:latin typeface="Monotype Corsiva" panose="03010101010201010101" pitchFamily="66" charset="0"/>
              </a:rPr>
              <a:t>  Ольге </a:t>
            </a:r>
            <a:r>
              <a:rPr lang="ru-RU" sz="2200" dirty="0" err="1" smtClean="0">
                <a:latin typeface="Monotype Corsiva" panose="03010101010201010101" pitchFamily="66" charset="0"/>
              </a:rPr>
              <a:t>Книппер</a:t>
            </a:r>
            <a:r>
              <a:rPr lang="ru-RU" sz="2200" dirty="0" smtClean="0">
                <a:latin typeface="Monotype Corsiva" panose="03010101010201010101" pitchFamily="66" charset="0"/>
              </a:rPr>
              <a:t>-Чеховой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2 января 1901 года</a:t>
            </a:r>
          </a:p>
          <a:p>
            <a:pPr algn="just"/>
            <a:endParaRPr lang="ru-RU" sz="8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	«Поздравлял ли я тебя с Новым годом в письме? Неужели нет? Целую тебе обе руки, все 10 пальцев, лоб и желаю и счастья, и покоя, и побольше любви, которая продолжалась бы подольше, этак лет 15. </a:t>
            </a:r>
          </a:p>
          <a:p>
            <a:pPr algn="just"/>
            <a:r>
              <a:rPr lang="ru-RU" sz="2200" dirty="0">
                <a:latin typeface="Monotype Corsiva" panose="03010101010201010101" pitchFamily="66" charset="0"/>
              </a:rPr>
              <a:t>	</a:t>
            </a:r>
            <a:r>
              <a:rPr lang="ru-RU" sz="2200" dirty="0" smtClean="0">
                <a:latin typeface="Monotype Corsiva" panose="03010101010201010101" pitchFamily="66" charset="0"/>
              </a:rPr>
              <a:t>Как ты думаешь, может быть такая любовь? У меня может, а у тебя нет. Я тебя обнимаю, как бы ни было… Твой </a:t>
            </a:r>
            <a:r>
              <a:rPr lang="ru-RU" sz="2200" dirty="0" err="1" smtClean="0">
                <a:latin typeface="Monotype Corsiva" panose="03010101010201010101" pitchFamily="66" charset="0"/>
              </a:rPr>
              <a:t>Тото</a:t>
            </a:r>
            <a:r>
              <a:rPr lang="ru-RU" sz="2200" dirty="0" smtClean="0">
                <a:latin typeface="Monotype Corsiva" panose="03010101010201010101" pitchFamily="66" charset="0"/>
              </a:rPr>
              <a:t>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" r="47857"/>
          <a:stretch/>
        </p:blipFill>
        <p:spPr>
          <a:xfrm>
            <a:off x="1878938" y="0"/>
            <a:ext cx="1926035" cy="2374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2714" t="4746" r="22571" b="33315"/>
          <a:stretch/>
        </p:blipFill>
        <p:spPr>
          <a:xfrm>
            <a:off x="6095999" y="0"/>
            <a:ext cx="1619251" cy="24860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389" y="-6983"/>
            <a:ext cx="1752620" cy="27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4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/>
          <a:stretch/>
        </p:blipFill>
        <p:spPr>
          <a:xfrm>
            <a:off x="4591050" y="142875"/>
            <a:ext cx="1666875" cy="24192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43000" y="3419411"/>
            <a:ext cx="85248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Александр Блок </a:t>
            </a:r>
            <a:r>
              <a:rPr lang="ru-RU" sz="2200" dirty="0" smtClean="0">
                <a:latin typeface="Monotype Corsiva" panose="03010101010201010101" pitchFamily="66" charset="0"/>
              </a:rPr>
              <a:t>- другу, юристу Александру </a:t>
            </a:r>
            <a:r>
              <a:rPr lang="ru-RU" sz="2200" dirty="0" err="1" smtClean="0">
                <a:latin typeface="Monotype Corsiva" panose="03010101010201010101" pitchFamily="66" charset="0"/>
              </a:rPr>
              <a:t>Гиппиусу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28 декабря 1902 года</a:t>
            </a:r>
          </a:p>
          <a:p>
            <a:endParaRPr lang="ru-RU" sz="22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  	«Поздравляю Вас с Новым годом уж заранее, хотя ещё не чувствую его наступления, но чувствую, как всегда в это время и в январе, весенний рост и тёплые воздушные струи».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979" y="42799"/>
            <a:ext cx="3776346" cy="25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0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3760"/>
          <a:stretch/>
        </p:blipFill>
        <p:spPr>
          <a:xfrm>
            <a:off x="590549" y="98861"/>
            <a:ext cx="4333875" cy="27294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25" y="3256687"/>
            <a:ext cx="792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Владимир Маяковский </a:t>
            </a:r>
            <a:r>
              <a:rPr lang="ru-RU" sz="2200" dirty="0" smtClean="0">
                <a:latin typeface="Monotype Corsiva" panose="03010101010201010101" pitchFamily="66" charset="0"/>
                <a:ea typeface="Verdana" panose="020B0604030504040204" pitchFamily="34" charset="0"/>
              </a:rPr>
              <a:t>-</a:t>
            </a:r>
            <a:r>
              <a:rPr lang="ru-RU" sz="2200" dirty="0" smtClean="0">
                <a:latin typeface="Monotype Corsiva" panose="03010101010201010101" pitchFamily="66" charset="0"/>
              </a:rPr>
              <a:t> Лиле Брик </a:t>
            </a:r>
          </a:p>
          <a:p>
            <a:pPr algn="ctr"/>
            <a:r>
              <a:rPr lang="ru-RU" sz="2200" dirty="0" smtClean="0">
                <a:latin typeface="Monotype Corsiva" panose="03010101010201010101" pitchFamily="66" charset="0"/>
              </a:rPr>
              <a:t>Конец декабря 1921 года</a:t>
            </a:r>
          </a:p>
          <a:p>
            <a:pPr algn="just"/>
            <a:endParaRPr lang="ru-RU" sz="22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200" dirty="0" smtClean="0">
                <a:latin typeface="Monotype Corsiva" panose="03010101010201010101" pitchFamily="66" charset="0"/>
              </a:rPr>
              <a:t>  	«С Новым годом тебя, </a:t>
            </a:r>
            <a:r>
              <a:rPr lang="ru-RU" sz="2200" dirty="0" err="1" smtClean="0">
                <a:latin typeface="Monotype Corsiva" panose="03010101010201010101" pitchFamily="66" charset="0"/>
              </a:rPr>
              <a:t>Лисеныш</a:t>
            </a:r>
            <a:r>
              <a:rPr lang="ru-RU" sz="2200" dirty="0" smtClean="0">
                <a:latin typeface="Monotype Corsiva" panose="03010101010201010101" pitchFamily="66" charset="0"/>
              </a:rPr>
              <a:t>. Ужасно - без тебя. Что тебе пожелать? Не знаю, какая ты! Мне желай увидеть тебя - скорее! Скорее! Скорее! Целую тебя, детка. Целую и целую».</a:t>
            </a:r>
            <a:endParaRPr lang="ru-RU" sz="2200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418"/>
          <a:stretch/>
        </p:blipFill>
        <p:spPr>
          <a:xfrm>
            <a:off x="5640505" y="137534"/>
            <a:ext cx="1945314" cy="29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69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205</Words>
  <Application>Microsoft Office PowerPoint</Application>
  <PresentationFormat>Широкоэкранный</PresentationFormat>
  <Paragraphs>59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Eskal Font4You</vt:lpstr>
      <vt:lpstr>Monotype Corsiva</vt:lpstr>
      <vt:lpstr>Palatino Linotype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Евгеньевна Харченко</dc:creator>
  <cp:lastModifiedBy>Марина Евгеньевна Харченко</cp:lastModifiedBy>
  <cp:revision>24</cp:revision>
  <dcterms:created xsi:type="dcterms:W3CDTF">2024-12-16T09:29:11Z</dcterms:created>
  <dcterms:modified xsi:type="dcterms:W3CDTF">2024-12-17T06:18:02Z</dcterms:modified>
</cp:coreProperties>
</file>