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2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52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9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59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2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3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0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7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2A1B-E2D4-4E98-87DE-45E9BDB8B8C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9BD75F-4E20-498B-8ED4-53CD07D76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0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persons/7-23/" TargetMode="External"/><Relationship Id="rId2" Type="http://schemas.openxmlformats.org/officeDocument/2006/relationships/hyperlink" Target="https://www.calend.ru/persons/5-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146" y="4594676"/>
            <a:ext cx="5472545" cy="6937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Виктор Михайлович Васнецов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(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Автопортрет, 1873, Третьяковская галерея,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Roboto"/>
              </a:rPr>
              <a:t>Москва)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1755" y="5531160"/>
            <a:ext cx="8915399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Библиотека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Краснодарского кооперативного института (филиала) Российского университета кооперации подготовила интернет галерею к 175-летию со дня рождения художника Виктора Михайловича Васнецова (1848-1926)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234401"/>
            <a:ext cx="5146964" cy="411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3089" y="113269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Русский художник-живописец и архитектор, мастер исторической и фольклорной живописи — Виктор Васнецов является основоположником «</a:t>
            </a:r>
            <a:r>
              <a:rPr lang="ru-RU" dirty="0" err="1" smtClean="0"/>
              <a:t>неорусского</a:t>
            </a:r>
            <a:r>
              <a:rPr lang="ru-RU" dirty="0" smtClean="0"/>
              <a:t> стиля», преобразованного из исторического жанра и романтических тенденций, связанных с фольклором и символизмом. Творчество художника сыграло важную роль в развитии российского изобразительного искусства от эпохи передвижничества к стилю модерн.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1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582" y="0"/>
            <a:ext cx="8096394" cy="33185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>
                <a:solidFill>
                  <a:srgbClr val="000000"/>
                </a:solidFill>
                <a:latin typeface="Roboto"/>
              </a:rPr>
              <a:t>Виктор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Михайлович Васнецов</a:t>
            </a:r>
            <a:br>
              <a:rPr lang="ru-RU" dirty="0" smtClean="0">
                <a:solidFill>
                  <a:srgbClr val="000000"/>
                </a:solidFill>
                <a:latin typeface="Roboto"/>
              </a:rPr>
            </a:br>
            <a:r>
              <a:rPr lang="ru-RU" sz="2700" dirty="0" smtClean="0">
                <a:hlinkClick r:id="rId2"/>
              </a:rPr>
              <a:t>15 </a:t>
            </a:r>
            <a:r>
              <a:rPr lang="ru-RU" sz="2700" dirty="0">
                <a:hlinkClick r:id="rId2"/>
              </a:rPr>
              <a:t>мая</a:t>
            </a:r>
            <a:r>
              <a:rPr lang="ru-RU" sz="2700" dirty="0"/>
              <a:t> 1848 — </a:t>
            </a:r>
            <a:r>
              <a:rPr lang="ru-RU" sz="2700" dirty="0">
                <a:hlinkClick r:id="rId3"/>
              </a:rPr>
              <a:t>23 июля</a:t>
            </a:r>
            <a:r>
              <a:rPr lang="ru-RU" sz="2700" dirty="0"/>
              <a:t> 1926</a:t>
            </a:r>
            <a:br>
              <a:rPr lang="ru-RU" sz="2700" dirty="0"/>
            </a:br>
            <a:r>
              <a:rPr lang="ru-RU" sz="2000" i="1" dirty="0" smtClean="0">
                <a:solidFill>
                  <a:srgbClr val="777777"/>
                </a:solidFill>
                <a:latin typeface="Roboto"/>
              </a:rPr>
              <a:t>русский </a:t>
            </a:r>
            <a:r>
              <a:rPr lang="ru-RU" sz="2000" i="1" dirty="0">
                <a:solidFill>
                  <a:srgbClr val="777777"/>
                </a:solidFill>
                <a:latin typeface="Roboto"/>
              </a:rPr>
              <a:t>художник, мастер живописи на исторические и фольклорные сюжеты</a:t>
            </a:r>
            <a:r>
              <a:rPr lang="ru-RU" sz="2700" i="1" dirty="0">
                <a:solidFill>
                  <a:srgbClr val="777777"/>
                </a:solidFill>
                <a:latin typeface="Roboto"/>
              </a:rPr>
              <a:t/>
            </a:r>
            <a:br>
              <a:rPr lang="ru-RU" sz="2700" i="1" dirty="0">
                <a:solidFill>
                  <a:srgbClr val="777777"/>
                </a:solidFill>
                <a:latin typeface="Roboto"/>
              </a:rPr>
            </a:br>
            <a:endParaRPr lang="ru-RU" sz="2700" i="1" dirty="0"/>
          </a:p>
        </p:txBody>
      </p:sp>
      <p:pic>
        <p:nvPicPr>
          <p:cNvPr id="1026" name="Picture 2" descr="https://muzei-mira.com/templates/museum/images/paint/vityaz-na-raspute+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794506"/>
            <a:ext cx="66103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218" y="59044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«Витязь </a:t>
            </a:r>
            <a:r>
              <a:rPr lang="ru-RU" b="1" dirty="0"/>
              <a:t>на </a:t>
            </a:r>
            <a:r>
              <a:rPr lang="ru-RU" b="1" dirty="0" smtClean="0"/>
              <a:t>распутье» </a:t>
            </a:r>
            <a:r>
              <a:rPr lang="ru-RU" dirty="0"/>
              <a:t>- Виктор Михайлович Васнецов. </a:t>
            </a:r>
            <a:r>
              <a:rPr lang="ru-RU" b="1" dirty="0"/>
              <a:t>1882</a:t>
            </a:r>
            <a:r>
              <a:rPr lang="ru-RU" dirty="0"/>
              <a:t>. Холст, масло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30485" y="1794506"/>
            <a:ext cx="46689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Картина «Витязь на распутье» отчасти является и отражением судьбы Васнецова. Будучи признанным художником-передвижником, он, как и его товарищи, исполнял жанровые композиции в духе остросоциальных тем, волновавших общество в 1870-1890-х. Но завладевшая им сказочная тематика диктовала иное развитие творчества. Живописец уходил от проблем современности и погружался в мир русской старины, рискуя быть осужденным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8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364" y="59597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«Книжная лавочка» </a:t>
            </a:r>
            <a:r>
              <a:rPr lang="ru-RU" dirty="0"/>
              <a:t>- Виктор Михайлович Васнецов. </a:t>
            </a:r>
            <a:r>
              <a:rPr lang="ru-RU" b="1" dirty="0"/>
              <a:t>1876</a:t>
            </a:r>
            <a:r>
              <a:rPr lang="ru-RU" dirty="0"/>
              <a:t>. Холст, масло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2166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Теплый летний день, рыночная площадь небольшого городка. У книжной лавочки собрались немногие зеваки. Лавочка рассчитана на простого покупателя, на крестьян. Поэтому на прилавке: лубочные картинки, листы со сказками, бумажные иконы. Среди потенциальных покупателей представители разных сословий и возрастов.</a:t>
            </a:r>
          </a:p>
          <a:p>
            <a:endParaRPr lang="ru-RU" dirty="0"/>
          </a:p>
          <a:p>
            <a:r>
              <a:rPr lang="ru-RU" dirty="0"/>
              <a:t>   В центре композиции единственный покупатель: уверенный мужик с топором за поясом. Он держит в руках большую лубочную картинку. С видом знатока, мужик рассматривает понравившуюся ему картинку. Судя по всему, совсем скоро она украсит его избу</a:t>
            </a:r>
            <a:r>
              <a:rPr lang="ru-RU" dirty="0" smtClean="0"/>
              <a:t>.</a:t>
            </a:r>
          </a:p>
          <a:p>
            <a:r>
              <a:rPr lang="ru-RU" dirty="0"/>
              <a:t>Следом за мужиком стоит приходской священник с сыном. Батюшка комментирует картинку, одобряя выбор покупателя. За спиной духовного наставника две любопытствующие бабы внимательно слушают комментарий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166256"/>
            <a:ext cx="4821382" cy="56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76296"/>
            <a:ext cx="4284083" cy="618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«Аленушка» </a:t>
            </a:r>
            <a:r>
              <a:rPr lang="ru-RU" dirty="0"/>
              <a:t>- Виктор Михайлович Васнецов. </a:t>
            </a:r>
            <a:r>
              <a:rPr lang="ru-RU" b="1" dirty="0"/>
              <a:t>1881</a:t>
            </a:r>
            <a:r>
              <a:rPr lang="ru-RU" dirty="0"/>
              <a:t>. Холст, масло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0145" y="48746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Аленушка, печальная девочка у пруда, - одна из любимых всеми картин </a:t>
            </a:r>
            <a:r>
              <a:rPr lang="ru-RU" dirty="0" err="1"/>
              <a:t>В.Васнецова</a:t>
            </a:r>
            <a:r>
              <a:rPr lang="ru-RU" dirty="0"/>
              <a:t>. Художник удачно использует сказочный сюжет, чтобы раскрыть сложный и неоднозначный русский характер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Грусть </a:t>
            </a:r>
            <a:r>
              <a:rPr lang="ru-RU" dirty="0"/>
              <a:t>девочки очень взрослая. Печаль в ее глазах граничит с отчаянием. Неубранные рыжие волосы, темные глаза, нежно-алые губы – формируют легко читаемый образ ребенка с трудной судьбой. В Аленушке совсем нет ничего сказочного, фантастического. Собственно, вся сказочность сюжета подчеркнута лишь одной деталью – группой ласточек, сидящих над головой героини. Этим символом (как известно, ласточки символизируют надежду) художник уравновешивает полный тоски образ героини, дает надежду на счастливый финал старой русской сказки.</a:t>
            </a:r>
          </a:p>
          <a:p>
            <a:endParaRPr lang="ru-RU" dirty="0"/>
          </a:p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718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«Воины Апокалипсиса»</a:t>
            </a:r>
            <a:r>
              <a:rPr lang="ru-RU" dirty="0" smtClean="0"/>
              <a:t> </a:t>
            </a:r>
            <a:r>
              <a:rPr lang="ru-RU" dirty="0"/>
              <a:t>- Виктор Михайлович Васнецов</a:t>
            </a:r>
            <a:r>
              <a:rPr lang="ru-RU" dirty="0" smtClean="0"/>
              <a:t>. </a:t>
            </a:r>
            <a:r>
              <a:rPr lang="ru-RU" b="1" dirty="0" smtClean="0"/>
              <a:t>1887</a:t>
            </a:r>
            <a:r>
              <a:rPr lang="ru-RU" dirty="0" smtClean="0"/>
              <a:t>. </a:t>
            </a:r>
            <a:r>
              <a:rPr lang="ru-RU" dirty="0"/>
              <a:t>Холст, масло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1553456"/>
            <a:ext cx="6941126" cy="442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329055" y="302359"/>
            <a:ext cx="48629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любители искусства, так и профессиональные художники оценят творчество Виктора Михайловича Васнецова — художника-</a:t>
            </a:r>
            <a:r>
              <a:rPr lang="ru-RU" dirty="0" err="1"/>
              <a:t>славяниста</a:t>
            </a:r>
            <a:r>
              <a:rPr lang="ru-RU" dirty="0"/>
              <a:t>, и его неповторимый холст «Воины Апокалипсиса».</a:t>
            </a:r>
          </a:p>
          <a:p>
            <a:endParaRPr lang="ru-RU" dirty="0"/>
          </a:p>
          <a:p>
            <a:r>
              <a:rPr lang="ru-RU" dirty="0"/>
              <a:t>   Предложение М. </a:t>
            </a:r>
            <a:r>
              <a:rPr lang="ru-RU" dirty="0" err="1"/>
              <a:t>Прахова</a:t>
            </a:r>
            <a:r>
              <a:rPr lang="ru-RU" dirty="0"/>
              <a:t> выполнить роспись Владимирского собора в Киеве было неожиданным для Васнецова, но он согласился взять заказ из-за материальных проблем. С 1880 по 1890 год художник расписал 2880м². В 15 композициях и 30 отдельно выписанных фигурах — мощь былин и византийская вера.</a:t>
            </a:r>
          </a:p>
          <a:p>
            <a:endParaRPr lang="ru-RU" dirty="0"/>
          </a:p>
          <a:p>
            <a:r>
              <a:rPr lang="ru-RU" dirty="0"/>
              <a:t>   Одна из множества картин — «Воины Апокалипсиса» — новое направление в религиозной живописи. Картина отражает грядущий Конец света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0"/>
            <a:ext cx="5181600" cy="6063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28" y="60637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«Иван-царевич </a:t>
            </a:r>
            <a:r>
              <a:rPr lang="ru-RU" b="1" dirty="0"/>
              <a:t>на Сером </a:t>
            </a:r>
            <a:r>
              <a:rPr lang="ru-RU" b="1" dirty="0" smtClean="0"/>
              <a:t>Волке» </a:t>
            </a:r>
            <a:r>
              <a:rPr lang="ru-RU" dirty="0"/>
              <a:t>- Виктор Михайлович Васнецов. </a:t>
            </a:r>
            <a:r>
              <a:rPr lang="ru-RU" b="1" dirty="0"/>
              <a:t>1889</a:t>
            </a:r>
            <a:r>
              <a:rPr lang="ru-RU" dirty="0"/>
              <a:t>. Холст, масло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8726" y="944985"/>
            <a:ext cx="50014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Картина Васнецова "Иван-царевич на Сером Волке" несомненно самое сказочное произведение русского изобразительного искусства. В основе сюжета - захватывающая народная сказка. Царевич с похищенной Еленой Прекрасной убегают от погони на верном Сером Волке. Тревожно всматривается царевич в дремучий лес, уверенно и крепко держит он Елену. Похищенная же полностью покорилась своей судьбе. Прижавшись к своему похитителю, она старается не смотреть вокруг, напуганная самим похищением, лесом, волком.</a:t>
            </a:r>
          </a:p>
        </p:txBody>
      </p:sp>
    </p:spTree>
    <p:extLst>
      <p:ext uri="{BB962C8B-B14F-4D97-AF65-F5344CB8AC3E}">
        <p14:creationId xmlns:p14="http://schemas.microsoft.com/office/powerpoint/2010/main" val="157906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2" y="14198"/>
            <a:ext cx="4045105" cy="615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«Царь </a:t>
            </a:r>
            <a:r>
              <a:rPr lang="ru-RU" b="1" dirty="0"/>
              <a:t>Иван Васильевич </a:t>
            </a:r>
            <a:r>
              <a:rPr lang="ru-RU" b="1" dirty="0" smtClean="0"/>
              <a:t>Грозный» </a:t>
            </a:r>
            <a:r>
              <a:rPr lang="ru-RU" dirty="0"/>
              <a:t>- Виктор Михайлович Васнецов</a:t>
            </a:r>
            <a:r>
              <a:rPr lang="ru-RU" dirty="0" smtClean="0"/>
              <a:t>. </a:t>
            </a:r>
            <a:r>
              <a:rPr lang="ru-RU" b="1" dirty="0" smtClean="0"/>
              <a:t>1897</a:t>
            </a:r>
            <a:r>
              <a:rPr lang="ru-RU" dirty="0" smtClean="0"/>
              <a:t>. </a:t>
            </a:r>
            <a:r>
              <a:rPr lang="ru-RU" dirty="0"/>
              <a:t>Холст, масло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2545" y="1152480"/>
            <a:ext cx="6276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Царь, для убежденного монархиста Васнецова, фигура священная, помазанник Божий, Государь-благодетель. Поэтому, судить о соответствии портрета историческим реалиям нет смысла. Но какова фантазия</a:t>
            </a:r>
            <a:r>
              <a:rPr lang="ru-RU" dirty="0" smtClean="0"/>
              <a:t>!</a:t>
            </a:r>
          </a:p>
          <a:p>
            <a:r>
              <a:rPr lang="ru-RU" dirty="0"/>
              <a:t>Иван Васильевич шествует по лестнице своих палат. Взгляд его тяжел, суров, грозен. Но ярости, болезненной жестокости в нем нет. Васнецов дает нам образ мудрого царя, государственного деятеля. Золотой цвет монаршей шубы еще сильнее подчеркивает его исключительность, величие, близость к миру горнему.</a:t>
            </a:r>
          </a:p>
        </p:txBody>
      </p:sp>
    </p:spTree>
    <p:extLst>
      <p:ext uri="{BB962C8B-B14F-4D97-AF65-F5344CB8AC3E}">
        <p14:creationId xmlns:p14="http://schemas.microsoft.com/office/powerpoint/2010/main" val="71050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677756"/>
            <a:ext cx="6237143" cy="413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9952" y="5973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«Богатыри». </a:t>
            </a:r>
            <a:r>
              <a:rPr lang="ru-RU" b="1" dirty="0"/>
              <a:t>(Три богатыря) </a:t>
            </a:r>
            <a:r>
              <a:rPr lang="ru-RU" dirty="0"/>
              <a:t>- Виктор Михайлович Васнецов. </a:t>
            </a:r>
            <a:r>
              <a:rPr lang="ru-RU" b="1" dirty="0"/>
              <a:t>1898</a:t>
            </a:r>
            <a:r>
              <a:rPr lang="ru-RU" dirty="0"/>
              <a:t>. Холст, масло.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6524" y="321485"/>
            <a:ext cx="5558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Картина Виктора Михайловича Васнецова "Богатыри" по праву считается настоящим народным шедевром и символом отечественного искусства. Создавалась картина во второй половине XIX века, когда среди русских художников была очень популярна тема народной культуры, русского фольклора. Для многих художников это увлечение оказалось кратковременным, но у Васнецова народная фольклорная тематика стала основой всего творчества</a:t>
            </a:r>
            <a:r>
              <a:rPr lang="ru-RU" dirty="0" smtClean="0"/>
              <a:t>.</a:t>
            </a:r>
          </a:p>
          <a:p>
            <a:r>
              <a:rPr lang="ru-RU" dirty="0"/>
              <a:t>Над созданием этой картины художник работал почти 30 лет. В 1871 году был создан первый набросок сюжета в карандаше, и с тех пор художник увлёкся идеей создания этой картины. В 1876 году был сделан знаменитый эскиз с уже найденной основой композиционного решения. Работа над самой картиной длилась с 1881 по 1898 год. Готовая картина была куплена </a:t>
            </a:r>
            <a:r>
              <a:rPr lang="ru-RU" dirty="0" err="1"/>
              <a:t>П.Третьяковым</a:t>
            </a:r>
            <a:r>
              <a:rPr lang="ru-RU" dirty="0"/>
              <a:t>, и до сих пор она украшает Государственную Третьяковскую галерею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1690494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873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Roboto</vt:lpstr>
      <vt:lpstr>Wingdings 3</vt:lpstr>
      <vt:lpstr>Легкий дым</vt:lpstr>
      <vt:lpstr>Виктор Михайлович Васнецов  (Автопортрет, 1873, Третьяковская галерея, Москва)</vt:lpstr>
      <vt:lpstr>Виктор Михайлович Васнецов 15 мая 1848 — 23 июля 1926 русский художник, мастер живописи на исторические и фольклорные сюжеты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10</cp:revision>
  <dcterms:created xsi:type="dcterms:W3CDTF">2023-05-12T07:17:10Z</dcterms:created>
  <dcterms:modified xsi:type="dcterms:W3CDTF">2023-05-15T05:54:38Z</dcterms:modified>
</cp:coreProperties>
</file>