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384D5B7-8C03-46FB-B3DE-DFB3E08E2460}">
          <p14:sldIdLst>
            <p14:sldId id="258"/>
            <p14:sldId id="256"/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8"/>
            <p14:sldId id="266"/>
            <p14:sldId id="267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87334-5A16-4F80-B4B5-87E1D4DCD75E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45454-8E7C-495B-B388-493C09DC43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56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45454-8E7C-495B-B388-493C09DC43D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191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6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66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98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5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4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11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9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4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3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6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2C67E-ECC4-4C37-8EEC-BCB4F562F3E9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998E0-A495-48F9-B18F-79647E04D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62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24300" y="67360"/>
            <a:ext cx="753427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Книжный материк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для тех кто любит книги и чтение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62550" y="1686610"/>
            <a:ext cx="6553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00B050"/>
                </a:solidFill>
                <a:latin typeface="Saytag" panose="02000503000000000000" pitchFamily="2" charset="0"/>
              </a:rPr>
              <a:t>День рождения Ёлочки</a:t>
            </a:r>
            <a:endParaRPr lang="ru-RU" sz="6600" b="1" dirty="0">
              <a:solidFill>
                <a:srgbClr val="00B050"/>
              </a:solidFill>
              <a:latin typeface="Saytag" panose="02000503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5876" y="6005810"/>
            <a:ext cx="6972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Библиотека Краснодарского кооперативного института (филиал) </a:t>
            </a:r>
            <a:br>
              <a:rPr lang="ru-RU" sz="1600" b="1" dirty="0">
                <a:solidFill>
                  <a:srgbClr val="7030A0"/>
                </a:solidFill>
                <a:latin typeface="Palatino Linotype" panose="02040502050505030304" pitchFamily="18" charset="0"/>
              </a:rPr>
            </a:br>
            <a:r>
              <a:rPr lang="ru-RU" sz="1600" b="1" dirty="0">
                <a:solidFill>
                  <a:srgbClr val="7030A0"/>
                </a:solidFill>
                <a:latin typeface="Palatino Linotype" panose="02040502050505030304" pitchFamily="18" charset="0"/>
              </a:rPr>
              <a:t>Российского университета 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59524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1150" y="448866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В </a:t>
            </a:r>
            <a:r>
              <a:rPr lang="ru-RU" dirty="0">
                <a:latin typeface="Palatino Linotype" panose="02040502050505030304" pitchFamily="18" charset="0"/>
              </a:rPr>
              <a:t>последние десятилетия XIX века в России впервые стали раздаваться голоса в защиту природы и прежде всего лесов. </a:t>
            </a:r>
            <a:r>
              <a:rPr lang="ru-RU" dirty="0" smtClean="0">
                <a:latin typeface="Palatino Linotype" panose="02040502050505030304" pitchFamily="18" charset="0"/>
              </a:rPr>
              <a:t>Чехов А.П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smtClean="0">
                <a:latin typeface="Palatino Linotype" panose="02040502050505030304" pitchFamily="18" charset="0"/>
              </a:rPr>
              <a:t>в своей пьесе «Дядя Ваня» писал</a:t>
            </a:r>
            <a:r>
              <a:rPr lang="ru-RU" dirty="0">
                <a:latin typeface="Palatino Linotype" panose="02040502050505030304" pitchFamily="18" charset="0"/>
              </a:rPr>
              <a:t>:</a:t>
            </a:r>
          </a:p>
          <a:p>
            <a:pPr algn="just"/>
            <a:endParaRPr lang="ru-RU" sz="800" dirty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«Русские </a:t>
            </a:r>
            <a:r>
              <a:rPr lang="ru-RU" dirty="0">
                <a:latin typeface="Palatino Linotype" panose="02040502050505030304" pitchFamily="18" charset="0"/>
              </a:rPr>
              <a:t>леса трещат под топором, гибнут миллиарды деревьев, опустошаются жилища зверей и птиц, мелеют </a:t>
            </a:r>
            <a:r>
              <a:rPr lang="ru-RU" dirty="0" smtClean="0">
                <a:latin typeface="Palatino Linotype" panose="02040502050505030304" pitchFamily="18" charset="0"/>
              </a:rPr>
              <a:t>реки</a:t>
            </a:r>
            <a:r>
              <a:rPr lang="ru-RU" dirty="0">
                <a:latin typeface="Palatino Linotype" panose="02040502050505030304" pitchFamily="18" charset="0"/>
              </a:rPr>
              <a:t>, исчезают безвозвратно чудные пейзажи... Лесов </a:t>
            </a:r>
            <a:r>
              <a:rPr lang="ru-RU" dirty="0" smtClean="0">
                <a:latin typeface="Palatino Linotype" panose="02040502050505030304" pitchFamily="18" charset="0"/>
              </a:rPr>
              <a:t>всё </a:t>
            </a:r>
            <a:r>
              <a:rPr lang="ru-RU" dirty="0">
                <a:latin typeface="Palatino Linotype" panose="02040502050505030304" pitchFamily="18" charset="0"/>
              </a:rPr>
              <a:t>меньше и меньше, реки сохнут, дичь перевелась, климат испорчен, и с каждым </a:t>
            </a:r>
            <a:r>
              <a:rPr lang="ru-RU" dirty="0" smtClean="0">
                <a:latin typeface="Palatino Linotype" panose="02040502050505030304" pitchFamily="18" charset="0"/>
              </a:rPr>
              <a:t>днём </a:t>
            </a:r>
            <a:r>
              <a:rPr lang="ru-RU" dirty="0">
                <a:latin typeface="Palatino Linotype" panose="02040502050505030304" pitchFamily="18" charset="0"/>
              </a:rPr>
              <a:t>земля становится все беднее и </a:t>
            </a:r>
            <a:r>
              <a:rPr lang="ru-RU" dirty="0" smtClean="0">
                <a:latin typeface="Palatino Linotype" panose="02040502050505030304" pitchFamily="18" charset="0"/>
              </a:rPr>
              <a:t>безобразнее».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42226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В </a:t>
            </a:r>
            <a:r>
              <a:rPr lang="ru-RU" dirty="0">
                <a:latin typeface="Palatino Linotype" panose="02040502050505030304" pitchFamily="18" charset="0"/>
              </a:rPr>
              <a:t>печати прошла </a:t>
            </a:r>
            <a:r>
              <a:rPr lang="ru-RU" dirty="0" smtClean="0">
                <a:latin typeface="Palatino Linotype" panose="02040502050505030304" pitchFamily="18" charset="0"/>
              </a:rPr>
              <a:t>«</a:t>
            </a:r>
            <a:r>
              <a:rPr lang="ru-RU" dirty="0" err="1" smtClean="0">
                <a:latin typeface="Palatino Linotype" panose="02040502050505030304" pitchFamily="18" charset="0"/>
              </a:rPr>
              <a:t>антиёлочная</a:t>
            </a:r>
            <a:r>
              <a:rPr lang="ru-RU" dirty="0" smtClean="0">
                <a:latin typeface="Palatino Linotype" panose="02040502050505030304" pitchFamily="18" charset="0"/>
              </a:rPr>
              <a:t> кампания», </a:t>
            </a:r>
            <a:r>
              <a:rPr lang="ru-RU" dirty="0">
                <a:latin typeface="Palatino Linotype" panose="02040502050505030304" pitchFamily="18" charset="0"/>
              </a:rPr>
              <a:t>инициаторы которой ополчились на полюбившийся обычай, рассматривая вырубку тысяч деревьев перед Рождеством как настоящее бедствие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088" y="3755688"/>
            <a:ext cx="4086224" cy="23606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2926" t="14933" r="32927" b="14660"/>
          <a:stretch/>
        </p:blipFill>
        <p:spPr>
          <a:xfrm>
            <a:off x="1299130" y="307454"/>
            <a:ext cx="2606120" cy="34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8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05900" y="4674103"/>
            <a:ext cx="2714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Palatino Linotype" panose="02040502050505030304" pitchFamily="18" charset="0"/>
              </a:rPr>
              <a:t>С </a:t>
            </a:r>
            <a:r>
              <a:rPr lang="ru-RU" dirty="0">
                <a:latin typeface="Palatino Linotype" panose="02040502050505030304" pitchFamily="18" charset="0"/>
              </a:rPr>
              <a:t>1976 года главной новогодней елью страны стало дерево, установленное в Государственном Кремлевском дворце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79" y="90369"/>
            <a:ext cx="3192037" cy="2181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478" y="209288"/>
            <a:ext cx="2403958" cy="34616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10175" y="20954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792" y="4037258"/>
            <a:ext cx="42297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Лишь </a:t>
            </a:r>
            <a:r>
              <a:rPr lang="ru-RU" dirty="0">
                <a:latin typeface="Palatino Linotype" panose="02040502050505030304" pitchFamily="18" charset="0"/>
              </a:rPr>
              <a:t>в 1938 году огромная 15-метровая </a:t>
            </a:r>
            <a:r>
              <a:rPr lang="ru-RU" dirty="0" smtClean="0">
                <a:latin typeface="Palatino Linotype" panose="02040502050505030304" pitchFamily="18" charset="0"/>
              </a:rPr>
              <a:t>Ёлка </a:t>
            </a:r>
            <a:r>
              <a:rPr lang="ru-RU" dirty="0">
                <a:latin typeface="Palatino Linotype" panose="02040502050505030304" pitchFamily="18" charset="0"/>
              </a:rPr>
              <a:t>с десятью тысячами украшений и игрушек появилась в Москве, в Колонном зале Дома Союзов. </a:t>
            </a:r>
            <a:r>
              <a:rPr lang="ru-RU" dirty="0" smtClean="0">
                <a:latin typeface="Palatino Linotype" panose="02040502050505030304" pitchFamily="18" charset="0"/>
              </a:rPr>
              <a:t>Её </a:t>
            </a:r>
            <a:r>
              <a:rPr lang="ru-RU" dirty="0">
                <a:latin typeface="Palatino Linotype" panose="02040502050505030304" pitchFamily="18" charset="0"/>
              </a:rPr>
              <a:t>стали устанавливать ежегодно и проводить там детские новогодние праздники, получившие название </a:t>
            </a:r>
            <a:r>
              <a:rPr lang="ru-RU" b="1" i="1" dirty="0" smtClean="0">
                <a:latin typeface="Palatino Linotype" panose="02040502050505030304" pitchFamily="18" charset="0"/>
              </a:rPr>
              <a:t>«Новогодние Ёлки</a:t>
            </a:r>
            <a:r>
              <a:rPr lang="ru-RU" b="1" i="1" dirty="0">
                <a:latin typeface="Palatino Linotype" panose="02040502050505030304" pitchFamily="18" charset="0"/>
              </a:rPr>
              <a:t>»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052" y="209288"/>
            <a:ext cx="2817473" cy="41878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03177" y="3886088"/>
            <a:ext cx="3724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1950" algn="l"/>
              </a:tabLst>
            </a:pPr>
            <a:r>
              <a:rPr lang="ru-RU" dirty="0" smtClean="0">
                <a:latin typeface="Palatino Linotype" panose="02040502050505030304" pitchFamily="18" charset="0"/>
              </a:rPr>
              <a:t>	К </a:t>
            </a:r>
            <a:r>
              <a:rPr lang="ru-RU" dirty="0">
                <a:latin typeface="Palatino Linotype" panose="02040502050505030304" pitchFamily="18" charset="0"/>
              </a:rPr>
              <a:t>1960-м годам новогодняя ёлка стала привычной и любимой для каждой семьи. А её украшение - стеклянными шарами, игрушками и бумажными гирляндами - одной из главных семейных церемоний.</a:t>
            </a:r>
            <a:r>
              <a:rPr lang="ru-RU" dirty="0"/>
              <a:t>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8541" y="2415762"/>
            <a:ext cx="44746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1950" algn="l"/>
              </a:tabLst>
            </a:pPr>
            <a:r>
              <a:rPr lang="ru-RU" dirty="0" smtClean="0">
                <a:latin typeface="Palatino Linotype" panose="02040502050505030304" pitchFamily="18" charset="0"/>
              </a:rPr>
              <a:t>	В </a:t>
            </a:r>
            <a:r>
              <a:rPr lang="ru-RU" dirty="0">
                <a:latin typeface="Palatino Linotype" panose="02040502050505030304" pitchFamily="18" charset="0"/>
              </a:rPr>
              <a:t>доме Владимира Ильича </a:t>
            </a:r>
            <a:r>
              <a:rPr lang="ru-RU" dirty="0" smtClean="0">
                <a:latin typeface="Palatino Linotype" panose="02040502050505030304" pitchFamily="18" charset="0"/>
              </a:rPr>
              <a:t>Ленина тоже </a:t>
            </a:r>
            <a:r>
              <a:rPr lang="ru-RU" dirty="0">
                <a:latin typeface="Palatino Linotype" panose="02040502050505030304" pitchFamily="18" charset="0"/>
              </a:rPr>
              <a:t>наряжали </a:t>
            </a:r>
            <a:r>
              <a:rPr lang="ru-RU" dirty="0" smtClean="0">
                <a:latin typeface="Palatino Linotype" panose="02040502050505030304" pitchFamily="18" charset="0"/>
              </a:rPr>
              <a:t>рождественские ёлки.</a:t>
            </a:r>
          </a:p>
          <a:p>
            <a:pPr algn="just">
              <a:tabLst>
                <a:tab pos="361950" algn="l"/>
              </a:tabLst>
            </a:pPr>
            <a:r>
              <a:rPr lang="ru-RU" dirty="0" smtClean="0">
                <a:latin typeface="Palatino Linotype" panose="02040502050505030304" pitchFamily="18" charset="0"/>
              </a:rPr>
              <a:t>	В 1924 </a:t>
            </a:r>
            <a:r>
              <a:rPr lang="ru-RU" dirty="0">
                <a:latin typeface="Palatino Linotype" panose="02040502050505030304" pitchFamily="18" charset="0"/>
              </a:rPr>
              <a:t>года для детей из соседних деревень </a:t>
            </a:r>
            <a:r>
              <a:rPr lang="ru-RU" dirty="0" smtClean="0">
                <a:latin typeface="Palatino Linotype" panose="02040502050505030304" pitchFamily="18" charset="0"/>
              </a:rPr>
              <a:t>был </a:t>
            </a:r>
            <a:r>
              <a:rPr lang="ru-RU" dirty="0">
                <a:latin typeface="Palatino Linotype" panose="02040502050505030304" pitchFamily="18" charset="0"/>
              </a:rPr>
              <a:t>устроен праздник </a:t>
            </a:r>
            <a:r>
              <a:rPr lang="ru-RU" dirty="0" smtClean="0">
                <a:latin typeface="Palatino Linotype" panose="02040502050505030304" pitchFamily="18" charset="0"/>
              </a:rPr>
              <a:t>и </a:t>
            </a:r>
            <a:r>
              <a:rPr lang="ru-RU" dirty="0">
                <a:latin typeface="Palatino Linotype" panose="02040502050505030304" pitchFamily="18" charset="0"/>
              </a:rPr>
              <a:t>наряжена пятиметровая ёлка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543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19625" y="612845"/>
            <a:ext cx="73913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И </a:t>
            </a:r>
            <a:r>
              <a:rPr lang="ru-RU" dirty="0">
                <a:latin typeface="Palatino Linotype" panose="02040502050505030304" pitchFamily="18" charset="0"/>
              </a:rPr>
              <a:t>все же </a:t>
            </a:r>
            <a:r>
              <a:rPr lang="ru-RU" dirty="0" smtClean="0">
                <a:latin typeface="Palatino Linotype" panose="02040502050505030304" pitchFamily="18" charset="0"/>
              </a:rPr>
              <a:t>Ёлка </a:t>
            </a:r>
            <a:r>
              <a:rPr lang="ru-RU" dirty="0">
                <a:latin typeface="Palatino Linotype" panose="02040502050505030304" pitchFamily="18" charset="0"/>
              </a:rPr>
              <a:t>вышла победительницей из борьбы со своими противниками.</a:t>
            </a:r>
          </a:p>
          <a:p>
            <a:pPr algn="just"/>
            <a:endParaRPr lang="ru-RU" sz="800" dirty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Сторонники ёлки - </a:t>
            </a:r>
            <a:r>
              <a:rPr lang="ru-RU" dirty="0">
                <a:latin typeface="Palatino Linotype" panose="02040502050505030304" pitchFamily="18" charset="0"/>
              </a:rPr>
              <a:t>многие педагоги и литераторы </a:t>
            </a:r>
            <a:r>
              <a:rPr lang="ru-RU" dirty="0" smtClean="0">
                <a:latin typeface="Palatino Linotype" panose="02040502050505030304" pitchFamily="18" charset="0"/>
              </a:rPr>
              <a:t>- </a:t>
            </a:r>
            <a:r>
              <a:rPr lang="ru-RU" dirty="0">
                <a:latin typeface="Palatino Linotype" panose="02040502050505030304" pitchFamily="18" charset="0"/>
              </a:rPr>
              <a:t>встали на защиту </a:t>
            </a:r>
            <a:r>
              <a:rPr lang="ru-RU" dirty="0" smtClean="0">
                <a:latin typeface="Palatino Linotype" panose="02040502050505030304" pitchFamily="18" charset="0"/>
              </a:rPr>
              <a:t>«прекрасного </a:t>
            </a:r>
            <a:r>
              <a:rPr lang="ru-RU" dirty="0">
                <a:latin typeface="Palatino Linotype" panose="02040502050505030304" pitchFamily="18" charset="0"/>
              </a:rPr>
              <a:t>и </a:t>
            </a:r>
            <a:r>
              <a:rPr lang="ru-RU" dirty="0" err="1">
                <a:latin typeface="Palatino Linotype" panose="02040502050505030304" pitchFamily="18" charset="0"/>
              </a:rPr>
              <a:t>высокопоэтического</a:t>
            </a:r>
            <a:r>
              <a:rPr lang="ru-RU" dirty="0">
                <a:latin typeface="Palatino Linotype" panose="02040502050505030304" pitchFamily="18" charset="0"/>
              </a:rPr>
              <a:t> обычая рождественской </a:t>
            </a:r>
            <a:r>
              <a:rPr lang="ru-RU" dirty="0" smtClean="0">
                <a:latin typeface="Palatino Linotype" panose="02040502050505030304" pitchFamily="18" charset="0"/>
              </a:rPr>
              <a:t>ёлки», </a:t>
            </a:r>
            <a:r>
              <a:rPr lang="ru-RU" dirty="0">
                <a:latin typeface="Palatino Linotype" panose="02040502050505030304" pitchFamily="18" charset="0"/>
              </a:rPr>
              <a:t>полагая, что </a:t>
            </a:r>
            <a:r>
              <a:rPr lang="ru-RU" dirty="0" smtClean="0">
                <a:latin typeface="Palatino Linotype" panose="02040502050505030304" pitchFamily="18" charset="0"/>
              </a:rPr>
              <a:t>«в </a:t>
            </a:r>
            <a:r>
              <a:rPr lang="ru-RU" dirty="0">
                <a:latin typeface="Palatino Linotype" panose="02040502050505030304" pitchFamily="18" charset="0"/>
              </a:rPr>
              <a:t>лесу всегда можно вырубить сотню-другую молодых </a:t>
            </a:r>
            <a:r>
              <a:rPr lang="ru-RU" dirty="0" smtClean="0">
                <a:latin typeface="Palatino Linotype" panose="02040502050505030304" pitchFamily="18" charset="0"/>
              </a:rPr>
              <a:t>ёлок </a:t>
            </a:r>
            <a:r>
              <a:rPr lang="ru-RU" dirty="0">
                <a:latin typeface="Palatino Linotype" panose="02040502050505030304" pitchFamily="18" charset="0"/>
              </a:rPr>
              <a:t>без особенного вреда для леса, а нередко даже с </a:t>
            </a:r>
            <a:r>
              <a:rPr lang="ru-RU" dirty="0" smtClean="0">
                <a:latin typeface="Palatino Linotype" panose="02040502050505030304" pitchFamily="18" charset="0"/>
              </a:rPr>
              <a:t>пользой. А лишать детей удовольствия поиграть возле рождественского дерева жестоко».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9125" y="4256812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Новый </a:t>
            </a:r>
            <a:r>
              <a:rPr lang="ru-RU" dirty="0">
                <a:latin typeface="Palatino Linotype" panose="02040502050505030304" pitchFamily="18" charset="0"/>
              </a:rPr>
              <a:t>обычай оказался столь обаятельным, чарующим, что отменить </a:t>
            </a:r>
            <a:r>
              <a:rPr lang="ru-RU" dirty="0" smtClean="0">
                <a:latin typeface="Palatino Linotype" panose="02040502050505030304" pitchFamily="18" charset="0"/>
              </a:rPr>
              <a:t>так </a:t>
            </a:r>
            <a:r>
              <a:rPr lang="ru-RU" dirty="0">
                <a:latin typeface="Palatino Linotype" panose="02040502050505030304" pitchFamily="18" charset="0"/>
              </a:rPr>
              <a:t>никому и не удалось.</a:t>
            </a:r>
          </a:p>
          <a:p>
            <a:pPr algn="just"/>
            <a:endParaRPr lang="ru-RU" sz="800" dirty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И </a:t>
            </a:r>
            <a:r>
              <a:rPr lang="ru-RU" dirty="0">
                <a:latin typeface="Palatino Linotype" panose="02040502050505030304" pitchFamily="18" charset="0"/>
              </a:rPr>
              <a:t>по сей день новогоднее таинство и удивительным образом появляющиеся под Ё</a:t>
            </a:r>
            <a:r>
              <a:rPr lang="ru-RU" dirty="0" smtClean="0">
                <a:latin typeface="Palatino Linotype" panose="02040502050505030304" pitchFamily="18" charset="0"/>
              </a:rPr>
              <a:t>лкой </a:t>
            </a:r>
            <a:r>
              <a:rPr lang="ru-RU" dirty="0">
                <a:latin typeface="Palatino Linotype" panose="02040502050505030304" pitchFamily="18" charset="0"/>
              </a:rPr>
              <a:t>подарки остаются главным волшебством детства.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70" y="3824809"/>
            <a:ext cx="4018396" cy="2680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6" y="693837"/>
            <a:ext cx="4011520" cy="27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1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73027" y="1204051"/>
            <a:ext cx="69685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Рассказывая </a:t>
            </a:r>
            <a:r>
              <a:rPr lang="ru-RU" dirty="0">
                <a:latin typeface="Palatino Linotype" panose="02040502050505030304" pitchFamily="18" charset="0"/>
              </a:rPr>
              <a:t>об истории праздника, нельзя </a:t>
            </a:r>
            <a:r>
              <a:rPr lang="ru-RU" dirty="0" smtClean="0">
                <a:latin typeface="Palatino Linotype" panose="02040502050505030304" pitchFamily="18" charset="0"/>
              </a:rPr>
              <a:t>не </a:t>
            </a:r>
            <a:r>
              <a:rPr lang="ru-RU" dirty="0">
                <a:latin typeface="Palatino Linotype" panose="02040502050505030304" pitchFamily="18" charset="0"/>
              </a:rPr>
              <a:t>вспомнить о самой популярной новогодней песне, с которой дети до сих пор водят хороводы - </a:t>
            </a:r>
            <a:r>
              <a:rPr lang="ru-RU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«В лесу родилась </a:t>
            </a:r>
            <a:r>
              <a:rPr lang="ru-RU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ёлочка</a:t>
            </a:r>
            <a:r>
              <a:rPr lang="ru-RU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». </a:t>
            </a:r>
            <a:endParaRPr lang="ru-RU" b="1" i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just"/>
            <a:r>
              <a:rPr lang="ru-RU" b="1" i="1" dirty="0">
                <a:latin typeface="Palatino Linotype" panose="02040502050505030304" pitchFamily="18" charset="0"/>
              </a:rPr>
              <a:t>	</a:t>
            </a:r>
            <a:endParaRPr lang="ru-RU" b="1" i="1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b="1" i="1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Появилась </a:t>
            </a:r>
            <a:r>
              <a:rPr lang="ru-RU" dirty="0">
                <a:latin typeface="Palatino Linotype" panose="02040502050505030304" pitchFamily="18" charset="0"/>
              </a:rPr>
              <a:t>она </a:t>
            </a:r>
            <a:r>
              <a:rPr lang="ru-RU" dirty="0" smtClean="0">
                <a:latin typeface="Palatino Linotype" panose="02040502050505030304" pitchFamily="18" charset="0"/>
              </a:rPr>
              <a:t>ещё </a:t>
            </a:r>
            <a:r>
              <a:rPr lang="ru-RU" dirty="0">
                <a:latin typeface="Palatino Linotype" panose="02040502050505030304" pitchFamily="18" charset="0"/>
              </a:rPr>
              <a:t>в начале века, в 1903 году, сочинила </a:t>
            </a:r>
            <a:r>
              <a:rPr lang="ru-RU" dirty="0" smtClean="0">
                <a:latin typeface="Palatino Linotype" panose="02040502050505030304" pitchFamily="18" charset="0"/>
              </a:rPr>
              <a:t>её </a:t>
            </a:r>
            <a:r>
              <a:rPr lang="ru-RU" dirty="0">
                <a:latin typeface="Palatino Linotype" panose="02040502050505030304" pitchFamily="18" charset="0"/>
              </a:rPr>
              <a:t>для </a:t>
            </a:r>
            <a:r>
              <a:rPr lang="ru-RU" dirty="0" smtClean="0">
                <a:latin typeface="Palatino Linotype" panose="02040502050505030304" pitchFamily="18" charset="0"/>
              </a:rPr>
              <a:t>своего воспитанника </a:t>
            </a:r>
            <a:r>
              <a:rPr lang="ru-RU" dirty="0">
                <a:latin typeface="Palatino Linotype" panose="02040502050505030304" pitchFamily="18" charset="0"/>
              </a:rPr>
              <a:t>гувернантка Раиса </a:t>
            </a:r>
            <a:r>
              <a:rPr lang="ru-RU" dirty="0" smtClean="0">
                <a:latin typeface="Palatino Linotype" panose="02040502050505030304" pitchFamily="18" charset="0"/>
              </a:rPr>
              <a:t>Кудашева (в последствии </a:t>
            </a:r>
            <a:r>
              <a:rPr lang="ru-RU" dirty="0">
                <a:latin typeface="Palatino Linotype" panose="02040502050505030304" pitchFamily="18" charset="0"/>
              </a:rPr>
              <a:t>русская поэтесса и </a:t>
            </a:r>
            <a:r>
              <a:rPr lang="ru-RU" dirty="0" smtClean="0">
                <a:latin typeface="Palatino Linotype" panose="02040502050505030304" pitchFamily="18" charset="0"/>
              </a:rPr>
              <a:t>писательница).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98" y="1406872"/>
            <a:ext cx="4400914" cy="3111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774" y="4209056"/>
            <a:ext cx="4443649" cy="24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40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43324" y="177096"/>
            <a:ext cx="801052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Украшайте </a:t>
            </a:r>
            <a:r>
              <a:rPr lang="ru-RU" sz="4400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Ёлки </a:t>
            </a:r>
            <a:r>
              <a:rPr lang="ru-RU" sz="44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любимыми украшениями и праздничное настроение </a:t>
            </a:r>
            <a:r>
              <a:rPr lang="ru-RU" sz="4400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Вам </a:t>
            </a:r>
            <a:r>
              <a:rPr lang="ru-RU" sz="44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обеспечено! </a:t>
            </a:r>
            <a:endParaRPr lang="ru-RU" sz="4400" b="1" dirty="0" smtClean="0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algn="ctr"/>
            <a:endParaRPr lang="ru-RU" sz="800" b="1" dirty="0">
              <a:solidFill>
                <a:srgbClr val="00B05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Создавайте </a:t>
            </a:r>
            <a:r>
              <a:rPr lang="ru-RU" sz="4400" b="1" dirty="0">
                <a:solidFill>
                  <a:srgbClr val="00B050"/>
                </a:solidFill>
                <a:latin typeface="Palatino Linotype" panose="02040502050505030304" pitchFamily="18" charset="0"/>
              </a:rPr>
              <a:t>в доме уют и волшебное настроение!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9" y="5513"/>
            <a:ext cx="3419476" cy="2477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9" y="4033464"/>
            <a:ext cx="3936434" cy="2458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351" y="4524304"/>
            <a:ext cx="2914649" cy="232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4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24850" y="295871"/>
            <a:ext cx="35575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На мохнатых колких лапах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Ёлка в дом приносит запах: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Запах хвои разогретой,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Запах свежести и ветра,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И заснеженного леса,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И чуть слышный запах лета.</a:t>
            </a:r>
          </a:p>
          <a:p>
            <a:endParaRPr lang="ru-RU" dirty="0" smtClean="0">
              <a:latin typeface="Palatino Linotype" panose="02040502050505030304" pitchFamily="18" charset="0"/>
            </a:endParaRPr>
          </a:p>
          <a:p>
            <a:pPr algn="r"/>
            <a:r>
              <a:rPr lang="ru-RU" dirty="0" smtClean="0">
                <a:solidFill>
                  <a:srgbClr val="92D050"/>
                </a:solidFill>
                <a:latin typeface="Palatino Linotype" panose="02040502050505030304" pitchFamily="18" charset="0"/>
              </a:rPr>
              <a:t>Ю. Щербаков</a:t>
            </a:r>
            <a:endParaRPr lang="ru-RU" dirty="0">
              <a:solidFill>
                <a:srgbClr val="92D05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675" y="356060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На </a:t>
            </a:r>
            <a:r>
              <a:rPr lang="ru-RU" dirty="0" smtClean="0">
                <a:latin typeface="Palatino Linotype" panose="02040502050505030304" pitchFamily="18" charset="0"/>
              </a:rPr>
              <a:t>улицах, на деревьях, на окнах домов, в магазинах и торговых центрах сверкают гирлянды, звучит веселая музыка. 	Праздничное настроение уже полностью охватило всё вокруг.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67262" y="4598224"/>
            <a:ext cx="71151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Какой же Новый год без ёлки! Самое время задуматься и о выборе главной красавицы - новогодней </a:t>
            </a:r>
            <a:r>
              <a:rPr lang="ru-RU" dirty="0" smtClean="0">
                <a:latin typeface="Palatino Linotype" panose="02040502050505030304" pitchFamily="18" charset="0"/>
              </a:rPr>
              <a:t>Ёлки</a:t>
            </a:r>
            <a:r>
              <a:rPr lang="ru-RU" dirty="0" smtClean="0">
                <a:latin typeface="Palatino Linotype" panose="02040502050505030304" pitchFamily="18" charset="0"/>
              </a:rPr>
              <a:t>. Её устанавливают в каждом доме, украшают игрушками, гирляндами и мишурой. Запах свежей хвои, вкус мандаринов - вот с чем ассоциируется новогодний праздник. </a:t>
            </a: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На утренниках вокруг ёлочки водят хороводы, поют песни. Под ней детишки находят свои подарки.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570" r="11992" b="6296"/>
          <a:stretch/>
        </p:blipFill>
        <p:spPr>
          <a:xfrm>
            <a:off x="5442674" y="100633"/>
            <a:ext cx="2081665" cy="250356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65986" y="2820792"/>
            <a:ext cx="65213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Вот и настала долгожданная пора! </a:t>
            </a:r>
          </a:p>
        </p:txBody>
      </p:sp>
    </p:spTree>
    <p:extLst>
      <p:ext uri="{BB962C8B-B14F-4D97-AF65-F5344CB8AC3E}">
        <p14:creationId xmlns:p14="http://schemas.microsoft.com/office/powerpoint/2010/main" val="710093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5"/>
            <a:ext cx="12193057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46221" y="438326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Сейчас мы не можем себе представить встречу Нового года без его символа - пушистой вечнозелёной красавицы ели. Казалось бы, ёлка с самого начала своего существования была праздничным зимним деревом, но так было не во все времена. Откуда же на Руси появилась новогодняя ёлка?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205653"/>
            <a:ext cx="4505627" cy="30274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68157" y="25706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История превращения ели в рождественское дерево случилась ещё на территории Германии, где ёлка была почитаема и отождествлялась с мировым деревом. 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55629" y="4273368"/>
            <a:ext cx="6308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В XVIII-XIX веках традиция украшения ёлки распространилась не только по всей Германии, но и появилась в Англии, Австрии, Чехии, Голландии, Дании. В Америке новогодние ёлки появились благодаря немецким эмигрантам. </a:t>
            </a: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Ёлки украшали свечами, фруктами и сладостями, а позднее в обычай вошли игрушки из воска, ваты, картона, а потом и стекла.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739" y="3651144"/>
            <a:ext cx="2552482" cy="316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9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26903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0313" y="709353"/>
            <a:ext cx="82616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Сегодня День Рождения одного из самого главного символа зимней сказки - русской новогодний Ёлки. </a:t>
            </a: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20 декабря 1699 года Пётр I подписал Указ, в соответствии с которым Новый год переносился с 1 сентября на 1 января.</a:t>
            </a: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В </a:t>
            </a:r>
            <a:r>
              <a:rPr lang="ru-RU" dirty="0">
                <a:latin typeface="Palatino Linotype" panose="02040502050505030304" pitchFamily="18" charset="0"/>
              </a:rPr>
              <a:t>этом </a:t>
            </a:r>
            <a:r>
              <a:rPr lang="ru-RU" dirty="0" smtClean="0">
                <a:latin typeface="Palatino Linotype" panose="02040502050505030304" pitchFamily="18" charset="0"/>
              </a:rPr>
              <a:t>Указе </a:t>
            </a:r>
            <a:r>
              <a:rPr lang="ru-RU" dirty="0">
                <a:latin typeface="Palatino Linotype" panose="02040502050505030304" pitchFamily="18" charset="0"/>
              </a:rPr>
              <a:t>давались также и рекомендации по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организации </a:t>
            </a:r>
            <a:r>
              <a:rPr lang="ru-RU" dirty="0">
                <a:latin typeface="Palatino Linotype" panose="02040502050505030304" pitchFamily="18" charset="0"/>
              </a:rPr>
              <a:t>новогоднего праздника. В его ознаменование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было </a:t>
            </a:r>
            <a:r>
              <a:rPr lang="ru-RU" dirty="0">
                <a:latin typeface="Palatino Linotype" panose="02040502050505030304" pitchFamily="18" charset="0"/>
              </a:rPr>
              <a:t>велено </a:t>
            </a:r>
            <a:r>
              <a:rPr lang="ru-RU" dirty="0" smtClean="0">
                <a:latin typeface="Palatino Linotype" panose="02040502050505030304" pitchFamily="18" charset="0"/>
              </a:rPr>
              <a:t>пускать </a:t>
            </a:r>
            <a:r>
              <a:rPr lang="ru-RU" dirty="0">
                <a:latin typeface="Palatino Linotype" panose="02040502050505030304" pitchFamily="18" charset="0"/>
              </a:rPr>
              <a:t>ракеты, зажигать огни и украсить столицу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хвоей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Пётр I, </a:t>
            </a:r>
            <a:r>
              <a:rPr lang="ru-RU" dirty="0">
                <a:latin typeface="Palatino Linotype" panose="02040502050505030304" pitchFamily="18" charset="0"/>
              </a:rPr>
              <a:t>ещё в молодые годы </a:t>
            </a:r>
            <a:r>
              <a:rPr lang="ru-RU" dirty="0" smtClean="0">
                <a:latin typeface="Palatino Linotype" panose="02040502050505030304" pitchFamily="18" charset="0"/>
              </a:rPr>
              <a:t>гостивший </a:t>
            </a:r>
            <a:r>
              <a:rPr lang="ru-RU" dirty="0">
                <a:latin typeface="Palatino Linotype" panose="02040502050505030304" pitchFamily="18" charset="0"/>
              </a:rPr>
              <a:t>на Рождество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у </a:t>
            </a:r>
            <a:r>
              <a:rPr lang="ru-RU" dirty="0">
                <a:latin typeface="Palatino Linotype" panose="02040502050505030304" pitchFamily="18" charset="0"/>
              </a:rPr>
              <a:t>своих немецких друзей, был </a:t>
            </a:r>
            <a:r>
              <a:rPr lang="ru-RU" dirty="0" smtClean="0">
                <a:latin typeface="Palatino Linotype" panose="02040502050505030304" pitchFamily="18" charset="0"/>
              </a:rPr>
              <a:t>приятно </a:t>
            </a:r>
            <a:r>
              <a:rPr lang="ru-RU" dirty="0">
                <a:latin typeface="Palatino Linotype" panose="02040502050505030304" pitchFamily="18" charset="0"/>
              </a:rPr>
              <a:t>удивлён, увидев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странное </a:t>
            </a:r>
            <a:r>
              <a:rPr lang="ru-RU" dirty="0">
                <a:latin typeface="Palatino Linotype" panose="02040502050505030304" pitchFamily="18" charset="0"/>
              </a:rPr>
              <a:t>дерево: вроде бы ель, </a:t>
            </a:r>
            <a:r>
              <a:rPr lang="ru-RU" dirty="0" smtClean="0">
                <a:latin typeface="Palatino Linotype" panose="02040502050505030304" pitchFamily="18" charset="0"/>
              </a:rPr>
              <a:t>но </a:t>
            </a:r>
            <a:r>
              <a:rPr lang="ru-RU" dirty="0">
                <a:latin typeface="Palatino Linotype" panose="02040502050505030304" pitchFamily="18" charset="0"/>
              </a:rPr>
              <a:t>на ней вместо шишек </a:t>
            </a:r>
            <a:r>
              <a:rPr lang="ru-RU" dirty="0" smtClean="0">
                <a:latin typeface="Palatino Linotype" panose="02040502050505030304" pitchFamily="18" charset="0"/>
              </a:rPr>
              <a:t>- </a:t>
            </a: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яблоки </a:t>
            </a:r>
            <a:r>
              <a:rPr lang="ru-RU" dirty="0">
                <a:latin typeface="Palatino Linotype" panose="02040502050505030304" pitchFamily="18" charset="0"/>
              </a:rPr>
              <a:t>и конфеты.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2421" y="499866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После </a:t>
            </a:r>
            <a:r>
              <a:rPr lang="ru-RU" dirty="0" smtClean="0">
                <a:latin typeface="Palatino Linotype" panose="02040502050505030304" pitchFamily="18" charset="0"/>
              </a:rPr>
              <a:t>смерти Петра Указ был подзабыт, а распространённым новогодним атрибутом Ёлка стала лишь веком позже.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108" y="1844955"/>
            <a:ext cx="4411579" cy="30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9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8325" y="201992"/>
            <a:ext cx="101611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В </a:t>
            </a:r>
            <a:r>
              <a:rPr lang="ru-RU" dirty="0" smtClean="0">
                <a:latin typeface="Palatino Linotype" panose="02040502050505030304" pitchFamily="18" charset="0"/>
              </a:rPr>
              <a:t>1818 году по инициативе великой княгини Александры </a:t>
            </a:r>
            <a:r>
              <a:rPr lang="ru-RU" dirty="0" smtClean="0">
                <a:latin typeface="Palatino Linotype" panose="02040502050505030304" pitchFamily="18" charset="0"/>
              </a:rPr>
              <a:t>Фёдоровны </a:t>
            </a:r>
            <a:r>
              <a:rPr lang="ru-RU" dirty="0" smtClean="0">
                <a:latin typeface="Palatino Linotype" panose="02040502050505030304" pitchFamily="18" charset="0"/>
              </a:rPr>
              <a:t>была устроена </a:t>
            </a:r>
            <a:r>
              <a:rPr lang="ru-RU" dirty="0" smtClean="0">
                <a:latin typeface="Palatino Linotype" panose="02040502050505030304" pitchFamily="18" charset="0"/>
              </a:rPr>
              <a:t>Ёлка </a:t>
            </a:r>
            <a:r>
              <a:rPr lang="ru-RU" dirty="0" smtClean="0">
                <a:latin typeface="Palatino Linotype" panose="02040502050505030304" pitchFamily="18" charset="0"/>
              </a:rPr>
              <a:t>в Москве, а на следующий год - в </a:t>
            </a:r>
            <a:r>
              <a:rPr lang="ru-RU" dirty="0" err="1" smtClean="0">
                <a:latin typeface="Palatino Linotype" panose="02040502050505030304" pitchFamily="18" charset="0"/>
              </a:rPr>
              <a:t>Аничковом</a:t>
            </a:r>
            <a:r>
              <a:rPr lang="ru-RU" dirty="0" smtClean="0">
                <a:latin typeface="Palatino Linotype" panose="02040502050505030304" pitchFamily="18" charset="0"/>
              </a:rPr>
              <a:t> дворце г. Санкт-Петербург. 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>
              <a:latin typeface="Palatino Linotype" panose="02040502050505030304" pitchFamily="18" charset="0"/>
            </a:endParaRPr>
          </a:p>
          <a:p>
            <a:pPr algn="just"/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>
              <a:latin typeface="Palatino Linotype" panose="02040502050505030304" pitchFamily="18" charset="0"/>
            </a:endParaRPr>
          </a:p>
          <a:p>
            <a:pPr algn="just"/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>
              <a:latin typeface="Palatino Linotype" panose="02040502050505030304" pitchFamily="18" charset="0"/>
            </a:endParaRPr>
          </a:p>
          <a:p>
            <a:pPr algn="just"/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>
              <a:latin typeface="Palatino Linotype" panose="02040502050505030304" pitchFamily="18" charset="0"/>
            </a:endParaRPr>
          </a:p>
          <a:p>
            <a:pPr algn="just"/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>
              <a:latin typeface="Palatino Linotype" panose="02040502050505030304" pitchFamily="18" charset="0"/>
            </a:endParaRPr>
          </a:p>
          <a:p>
            <a:pPr algn="just"/>
            <a:endParaRPr lang="ru-RU" dirty="0" smtClean="0">
              <a:latin typeface="Palatino Linotype" panose="02040502050505030304" pitchFamily="18" charset="0"/>
            </a:endParaRPr>
          </a:p>
          <a:p>
            <a:pPr algn="just"/>
            <a:endParaRPr lang="ru-RU" dirty="0">
              <a:latin typeface="Palatino Linotype" panose="02040502050505030304" pitchFamily="18" charset="0"/>
            </a:endParaRP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С </a:t>
            </a:r>
            <a:r>
              <a:rPr lang="ru-RU" dirty="0" smtClean="0">
                <a:latin typeface="Palatino Linotype" panose="02040502050505030304" pitchFamily="18" charset="0"/>
              </a:rPr>
              <a:t>этих пор по примеру царской семьи </a:t>
            </a:r>
            <a:r>
              <a:rPr lang="ru-RU" dirty="0" smtClean="0">
                <a:latin typeface="Palatino Linotype" panose="02040502050505030304" pitchFamily="18" charset="0"/>
              </a:rPr>
              <a:t>Ёлку </a:t>
            </a:r>
            <a:r>
              <a:rPr lang="ru-RU" dirty="0" smtClean="0">
                <a:latin typeface="Palatino Linotype" panose="02040502050505030304" pitchFamily="18" charset="0"/>
              </a:rPr>
              <a:t>на Рождество стали устанавливать в домах высшей петербургской знати. </a:t>
            </a: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Однако позже рождественское дерево завоевывало любовь у всего населения.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575" y="1313902"/>
            <a:ext cx="5626497" cy="306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29789" y="552454"/>
            <a:ext cx="78526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Газета «Северная пчела» издававшаяся </a:t>
            </a:r>
            <a:r>
              <a:rPr lang="ru-RU" dirty="0" err="1" smtClean="0">
                <a:latin typeface="Palatino Linotype" panose="02040502050505030304" pitchFamily="18" charset="0"/>
              </a:rPr>
              <a:t>Булгариным</a:t>
            </a:r>
            <a:r>
              <a:rPr lang="ru-RU" dirty="0">
                <a:latin typeface="Palatino Linotype" panose="02040502050505030304" pitchFamily="18" charset="0"/>
              </a:rPr>
              <a:t> Ф.В</a:t>
            </a:r>
            <a:r>
              <a:rPr lang="ru-RU" dirty="0" smtClean="0">
                <a:latin typeface="Palatino Linotype" panose="02040502050505030304" pitchFamily="18" charset="0"/>
              </a:rPr>
              <a:t>. регулярно </a:t>
            </a:r>
            <a:r>
              <a:rPr lang="ru-RU" dirty="0" smtClean="0">
                <a:latin typeface="Palatino Linotype" panose="02040502050505030304" pitchFamily="18" charset="0"/>
              </a:rPr>
              <a:t>печатала отчёты о прошедших праздниках, о выпущенных к Рождеству книжках для детей, о подарках на Рождество и т.д. </a:t>
            </a:r>
          </a:p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Первое упоминание о Ёлке в газете появилось накануне 1840 года: сообщалось о продающихся «прелестно убранных и изукрашенных фонариками, гирляндами, венками» ёлках.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57" y="251665"/>
            <a:ext cx="2584283" cy="34188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7999" y="315137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Вот один из рассказов об устройстве ёлки в русском доме, описанный женой А.И. Герцена в 1842 году в письме подруге, как в их доме устраивалась ёлка для её двухлетнего сына Саши: «Весь декабрь я занималась приготовлением ёлки для Саши. Для него и для меня это было в первый раз: я более его радовалась ожиданиям». </a:t>
            </a: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В память об этой первой ёлке Саши Герцена неизвестный художник сделал акварель «Саша Герцен у рождественской ёлки », которая хранится в Музее А.И. Герцена в Москве.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701" y="34290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1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22947" y="44658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К концу XIX столетия Ёлка становится в России обычным явлением. Заготовка ёлок начиналась за неделю до Рождества. </a:t>
            </a:r>
          </a:p>
          <a:p>
            <a:pPr algn="just"/>
            <a:r>
              <a:rPr lang="ru-RU" dirty="0">
                <a:latin typeface="Palatino Linotype" panose="02040502050505030304" pitchFamily="18" charset="0"/>
              </a:rPr>
              <a:t>	</a:t>
            </a:r>
            <a:r>
              <a:rPr lang="ru-RU" dirty="0" smtClean="0">
                <a:latin typeface="Palatino Linotype" panose="02040502050505030304" pitchFamily="18" charset="0"/>
              </a:rPr>
              <a:t>Для лесников и крестьян из пригородных деревень их продажа стала одним из сезонных заработков.</a:t>
            </a:r>
            <a:endParaRPr lang="ru-RU" dirty="0"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8550" y="418156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Увлечение «немецким нововведением» - </a:t>
            </a:r>
            <a:r>
              <a:rPr lang="ru-RU" dirty="0">
                <a:latin typeface="Palatino Linotype" panose="02040502050505030304" pitchFamily="18" charset="0"/>
              </a:rPr>
              <a:t>рождественским деревом подкреплялось модой на произведения немецких писателей и прежде всего на Гофмана, </a:t>
            </a:r>
            <a:r>
              <a:rPr lang="ru-RU" dirty="0" smtClean="0">
                <a:latin typeface="Palatino Linotype" panose="02040502050505030304" pitchFamily="18" charset="0"/>
              </a:rPr>
              <a:t>«ёлочные» </a:t>
            </a:r>
            <a:r>
              <a:rPr lang="ru-RU" dirty="0">
                <a:latin typeface="Palatino Linotype" panose="02040502050505030304" pitchFamily="18" charset="0"/>
              </a:rPr>
              <a:t>тексты которого </a:t>
            </a:r>
            <a:r>
              <a:rPr lang="ru-RU" dirty="0" smtClean="0">
                <a:latin typeface="Palatino Linotype" panose="02040502050505030304" pitchFamily="18" charset="0"/>
              </a:rPr>
              <a:t>«Щелкунчик» </a:t>
            </a:r>
            <a:r>
              <a:rPr lang="ru-RU" dirty="0">
                <a:latin typeface="Palatino Linotype" panose="02040502050505030304" pitchFamily="18" charset="0"/>
              </a:rPr>
              <a:t>и </a:t>
            </a:r>
            <a:r>
              <a:rPr lang="ru-RU" dirty="0" smtClean="0">
                <a:latin typeface="Palatino Linotype" panose="02040502050505030304" pitchFamily="18" charset="0"/>
              </a:rPr>
              <a:t>«Повелитель блох» </a:t>
            </a:r>
            <a:r>
              <a:rPr lang="ru-RU" dirty="0">
                <a:latin typeface="Palatino Linotype" panose="02040502050505030304" pitchFamily="18" charset="0"/>
              </a:rPr>
              <a:t>были хорошо известны русскому читателю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7" y="3829050"/>
            <a:ext cx="2840253" cy="2181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382" y="3829049"/>
            <a:ext cx="1799168" cy="23164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692" y="220116"/>
            <a:ext cx="3828620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7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19575" y="503217"/>
            <a:ext cx="7124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Пушкин А.С. </a:t>
            </a:r>
            <a:r>
              <a:rPr lang="ru-RU" dirty="0">
                <a:latin typeface="Palatino Linotype" panose="02040502050505030304" pitchFamily="18" charset="0"/>
              </a:rPr>
              <a:t>в </a:t>
            </a:r>
            <a:r>
              <a:rPr lang="ru-RU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«Истории </a:t>
            </a:r>
            <a:r>
              <a:rPr lang="ru-RU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села </a:t>
            </a:r>
            <a:r>
              <a:rPr lang="ru-RU" b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Горюхина</a:t>
            </a:r>
            <a:r>
              <a:rPr lang="ru-RU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» </a:t>
            </a:r>
            <a:r>
              <a:rPr lang="ru-RU" dirty="0">
                <a:latin typeface="Palatino Linotype" panose="02040502050505030304" pitchFamily="18" charset="0"/>
              </a:rPr>
              <a:t>упоминает </a:t>
            </a:r>
            <a:r>
              <a:rPr lang="ru-RU" dirty="0" smtClean="0">
                <a:latin typeface="Palatino Linotype" panose="02040502050505030304" pitchFamily="18" charset="0"/>
              </a:rPr>
              <a:t>«древнее </a:t>
            </a:r>
            <a:r>
              <a:rPr lang="ru-RU" dirty="0">
                <a:latin typeface="Palatino Linotype" panose="02040502050505030304" pitchFamily="18" charset="0"/>
              </a:rPr>
              <a:t>общественное здание (то есть кабак), украшенное </a:t>
            </a:r>
            <a:r>
              <a:rPr lang="ru-RU" dirty="0" err="1" smtClean="0">
                <a:latin typeface="Palatino Linotype" panose="02040502050505030304" pitchFamily="18" charset="0"/>
              </a:rPr>
              <a:t>ёлкою</a:t>
            </a:r>
            <a:r>
              <a:rPr lang="ru-RU" dirty="0" smtClean="0">
                <a:latin typeface="Palatino Linotype" panose="02040502050505030304" pitchFamily="18" charset="0"/>
              </a:rPr>
              <a:t> </a:t>
            </a:r>
            <a:r>
              <a:rPr lang="ru-RU" dirty="0">
                <a:latin typeface="Palatino Linotype" panose="02040502050505030304" pitchFamily="18" charset="0"/>
              </a:rPr>
              <a:t>и изображением двуглавого </a:t>
            </a:r>
            <a:r>
              <a:rPr lang="ru-RU" dirty="0" smtClean="0">
                <a:latin typeface="Palatino Linotype" panose="02040502050505030304" pitchFamily="18" charset="0"/>
              </a:rPr>
              <a:t>орла». </a:t>
            </a:r>
            <a:r>
              <a:rPr lang="ru-RU" dirty="0">
                <a:latin typeface="Palatino Linotype" panose="02040502050505030304" pitchFamily="18" charset="0"/>
              </a:rPr>
              <a:t>Эта характерная деталь была хорошо известна и время от времени отражалась во многих произведениях русской литературы.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14300"/>
            <a:ext cx="2514599" cy="2514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1" y="3422125"/>
            <a:ext cx="2386013" cy="26052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4183" y="380104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Григорович Д.В., </a:t>
            </a:r>
            <a:r>
              <a:rPr lang="ru-RU" dirty="0">
                <a:latin typeface="Palatino Linotype" panose="02040502050505030304" pitchFamily="18" charset="0"/>
              </a:rPr>
              <a:t>например, в повести 1847 года </a:t>
            </a:r>
            <a:r>
              <a:rPr lang="ru-RU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«Антон-Горемыка»</a:t>
            </a:r>
            <a:r>
              <a:rPr lang="ru-RU" dirty="0" smtClean="0">
                <a:latin typeface="Palatino Linotype" panose="02040502050505030304" pitchFamily="18" charset="0"/>
              </a:rPr>
              <a:t>, </a:t>
            </a:r>
            <a:r>
              <a:rPr lang="ru-RU" dirty="0">
                <a:latin typeface="Palatino Linotype" panose="02040502050505030304" pitchFamily="18" charset="0"/>
              </a:rPr>
              <a:t>рассказывая о встрече своего героя по дороге в город с двумя портными, замечает: </a:t>
            </a:r>
            <a:r>
              <a:rPr lang="ru-RU" dirty="0" smtClean="0">
                <a:latin typeface="Palatino Linotype" panose="02040502050505030304" pitchFamily="18" charset="0"/>
              </a:rPr>
              <a:t>«Вскоре </a:t>
            </a:r>
            <a:r>
              <a:rPr lang="ru-RU" dirty="0">
                <a:latin typeface="Palatino Linotype" panose="02040502050505030304" pitchFamily="18" charset="0"/>
              </a:rPr>
              <a:t>все три путника достигли высокой избы, </a:t>
            </a:r>
            <a:r>
              <a:rPr lang="ru-RU" dirty="0" smtClean="0">
                <a:latin typeface="Palatino Linotype" panose="02040502050505030304" pitchFamily="18" charset="0"/>
              </a:rPr>
              <a:t>осенённой ёлкой </a:t>
            </a:r>
            <a:r>
              <a:rPr lang="ru-RU" dirty="0">
                <a:latin typeface="Palatino Linotype" panose="02040502050505030304" pitchFamily="18" charset="0"/>
              </a:rPr>
              <a:t>и </a:t>
            </a:r>
            <a:r>
              <a:rPr lang="ru-RU" dirty="0" err="1">
                <a:latin typeface="Palatino Linotype" panose="02040502050505030304" pitchFamily="18" charset="0"/>
              </a:rPr>
              <a:t>скворешницей</a:t>
            </a:r>
            <a:r>
              <a:rPr lang="ru-RU" dirty="0">
                <a:latin typeface="Palatino Linotype" panose="02040502050505030304" pitchFamily="18" charset="0"/>
              </a:rPr>
              <a:t>, стоявшей на окраине дороги при повороте на </a:t>
            </a:r>
            <a:r>
              <a:rPr lang="ru-RU" dirty="0" smtClean="0">
                <a:latin typeface="Palatino Linotype" panose="02040502050505030304" pitchFamily="18" charset="0"/>
              </a:rPr>
              <a:t>просёлок</a:t>
            </a:r>
            <a:r>
              <a:rPr lang="ru-RU" dirty="0">
                <a:latin typeface="Palatino Linotype" panose="02040502050505030304" pitchFamily="18" charset="0"/>
              </a:rPr>
              <a:t>, и </a:t>
            </a:r>
            <a:r>
              <a:rPr lang="ru-RU" dirty="0" smtClean="0">
                <a:latin typeface="Palatino Linotype" panose="02040502050505030304" pitchFamily="18" charset="0"/>
              </a:rPr>
              <a:t>остановились».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43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8150" y="20353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Освоение </a:t>
            </a:r>
            <a:r>
              <a:rPr lang="ru-RU" dirty="0">
                <a:latin typeface="Palatino Linotype" panose="02040502050505030304" pitchFamily="18" charset="0"/>
              </a:rPr>
              <a:t>в России рождественской </a:t>
            </a:r>
            <a:r>
              <a:rPr lang="ru-RU" dirty="0" smtClean="0">
                <a:latin typeface="Palatino Linotype" panose="02040502050505030304" pitchFamily="18" charset="0"/>
              </a:rPr>
              <a:t>Ёлки </a:t>
            </a:r>
            <a:r>
              <a:rPr lang="ru-RU" dirty="0" smtClean="0">
                <a:latin typeface="Palatino Linotype" panose="02040502050505030304" pitchFamily="18" charset="0"/>
              </a:rPr>
              <a:t>во второй половине </a:t>
            </a:r>
            <a:r>
              <a:rPr lang="en-US" dirty="0" smtClean="0">
                <a:latin typeface="Palatino Linotype" panose="02040502050505030304" pitchFamily="18" charset="0"/>
              </a:rPr>
              <a:t>XIX</a:t>
            </a:r>
            <a:r>
              <a:rPr lang="ru-RU" dirty="0" smtClean="0">
                <a:latin typeface="Palatino Linotype" panose="02040502050505030304" pitchFamily="18" charset="0"/>
              </a:rPr>
              <a:t> века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ru-RU" dirty="0" smtClean="0">
                <a:latin typeface="Palatino Linotype" panose="02040502050505030304" pitchFamily="18" charset="0"/>
              </a:rPr>
              <a:t>поражает </a:t>
            </a:r>
            <a:r>
              <a:rPr lang="ru-RU" dirty="0">
                <a:latin typeface="Palatino Linotype" panose="02040502050505030304" pitchFamily="18" charset="0"/>
              </a:rPr>
              <a:t>своей стремительностью. Уже в середине века </a:t>
            </a:r>
            <a:r>
              <a:rPr lang="ru-RU" dirty="0" smtClean="0">
                <a:latin typeface="Palatino Linotype" panose="02040502050505030304" pitchFamily="18" charset="0"/>
              </a:rPr>
              <a:t>Ёлка </a:t>
            </a:r>
            <a:r>
              <a:rPr lang="ru-RU" dirty="0">
                <a:latin typeface="Palatino Linotype" panose="02040502050505030304" pitchFamily="18" charset="0"/>
              </a:rPr>
              <a:t>становится вполне обычным явлением для жителей многих губернских и уездных городов</a:t>
            </a:r>
            <a:r>
              <a:rPr lang="ru-RU" dirty="0" smtClean="0">
                <a:latin typeface="Palatino Linotype" panose="02040502050505030304" pitchFamily="18" charset="0"/>
              </a:rPr>
              <a:t>.</a:t>
            </a:r>
            <a:endParaRPr lang="ru-RU" dirty="0">
              <a:latin typeface="Palatino Linotype" panose="020405020505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102" y="235782"/>
            <a:ext cx="3378148" cy="2203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99" y="4101100"/>
            <a:ext cx="4038601" cy="2647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150" y="2609493"/>
            <a:ext cx="11296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Если </a:t>
            </a:r>
            <a:r>
              <a:rPr lang="ru-RU" dirty="0">
                <a:latin typeface="Palatino Linotype" panose="02040502050505030304" pitchFamily="18" charset="0"/>
              </a:rPr>
              <a:t>до середины XIX века в воспоминаниях, </a:t>
            </a:r>
            <a:r>
              <a:rPr lang="ru-RU" dirty="0" smtClean="0">
                <a:latin typeface="Palatino Linotype" panose="02040502050505030304" pitchFamily="18" charset="0"/>
              </a:rPr>
              <a:t>посвящённых </a:t>
            </a:r>
            <a:r>
              <a:rPr lang="ru-RU" dirty="0">
                <a:latin typeface="Palatino Linotype" panose="02040502050505030304" pitchFamily="18" charset="0"/>
              </a:rPr>
              <a:t>Святкам в помещичьей усадьбе, устройство </a:t>
            </a:r>
            <a:r>
              <a:rPr lang="ru-RU" dirty="0" smtClean="0">
                <a:latin typeface="Palatino Linotype" panose="02040502050505030304" pitchFamily="18" charset="0"/>
              </a:rPr>
              <a:t>ёлки </a:t>
            </a:r>
            <a:r>
              <a:rPr lang="ru-RU" dirty="0">
                <a:latin typeface="Palatino Linotype" panose="02040502050505030304" pitchFamily="18" charset="0"/>
              </a:rPr>
              <a:t>не упоминается, то уже через десять лет положение меняется. О рождественских праздниках 1863 года свояченица Льва Толстого </a:t>
            </a:r>
            <a:r>
              <a:rPr lang="ru-RU" dirty="0" smtClean="0">
                <a:latin typeface="Palatino Linotype" panose="02040502050505030304" pitchFamily="18" charset="0"/>
              </a:rPr>
              <a:t>Т.А</a:t>
            </a:r>
            <a:r>
              <a:rPr lang="ru-RU" dirty="0">
                <a:latin typeface="Palatino Linotype" panose="02040502050505030304" pitchFamily="18" charset="0"/>
              </a:rPr>
              <a:t>. </a:t>
            </a:r>
            <a:r>
              <a:rPr lang="ru-RU" dirty="0" err="1">
                <a:latin typeface="Palatino Linotype" panose="02040502050505030304" pitchFamily="18" charset="0"/>
              </a:rPr>
              <a:t>Кузминская</a:t>
            </a:r>
            <a:r>
              <a:rPr lang="ru-RU" dirty="0">
                <a:latin typeface="Palatino Linotype" panose="02040502050505030304" pitchFamily="18" charset="0"/>
              </a:rPr>
              <a:t>, жившая подолгу в Ясной Поляне и считавшая </a:t>
            </a:r>
            <a:r>
              <a:rPr lang="ru-RU" dirty="0" smtClean="0">
                <a:latin typeface="Palatino Linotype" panose="02040502050505030304" pitchFamily="18" charset="0"/>
              </a:rPr>
              <a:t>её </a:t>
            </a:r>
            <a:r>
              <a:rPr lang="ru-RU" dirty="0">
                <a:latin typeface="Palatino Linotype" panose="02040502050505030304" pitchFamily="18" charset="0"/>
              </a:rPr>
              <a:t>своим </a:t>
            </a:r>
            <a:r>
              <a:rPr lang="ru-RU" dirty="0" smtClean="0">
                <a:latin typeface="Palatino Linotype" panose="02040502050505030304" pitchFamily="18" charset="0"/>
              </a:rPr>
              <a:t>«вторым </a:t>
            </a:r>
            <a:r>
              <a:rPr lang="ru-RU" dirty="0">
                <a:latin typeface="Palatino Linotype" panose="02040502050505030304" pitchFamily="18" charset="0"/>
              </a:rPr>
              <a:t>родительским </a:t>
            </a:r>
            <a:r>
              <a:rPr lang="ru-RU" dirty="0" smtClean="0">
                <a:latin typeface="Palatino Linotype" panose="02040502050505030304" pitchFamily="18" charset="0"/>
              </a:rPr>
              <a:t>домом», </a:t>
            </a:r>
            <a:r>
              <a:rPr lang="ru-RU" dirty="0">
                <a:latin typeface="Palatino Linotype" panose="02040502050505030304" pitchFamily="18" charset="0"/>
              </a:rPr>
              <a:t>вспоминает: </a:t>
            </a:r>
            <a:r>
              <a:rPr lang="ru-RU" dirty="0" smtClean="0">
                <a:latin typeface="Palatino Linotype" panose="02040502050505030304" pitchFamily="18" charset="0"/>
              </a:rPr>
              <a:t>«Ежедневно </a:t>
            </a:r>
            <a:r>
              <a:rPr lang="ru-RU" dirty="0">
                <a:latin typeface="Palatino Linotype" panose="02040502050505030304" pitchFamily="18" charset="0"/>
              </a:rPr>
              <a:t>устраивались у нас какие-нибудь развлечения: театр, вечера, </a:t>
            </a:r>
            <a:r>
              <a:rPr lang="ru-RU" dirty="0" smtClean="0">
                <a:latin typeface="Palatino Linotype" panose="02040502050505030304" pitchFamily="18" charset="0"/>
              </a:rPr>
              <a:t>ёлка </a:t>
            </a:r>
            <a:r>
              <a:rPr lang="ru-RU" dirty="0">
                <a:latin typeface="Palatino Linotype" panose="02040502050505030304" pitchFamily="18" charset="0"/>
              </a:rPr>
              <a:t>и даже катание на </a:t>
            </a:r>
            <a:r>
              <a:rPr lang="ru-RU" dirty="0" smtClean="0">
                <a:latin typeface="Palatino Linotype" panose="02040502050505030304" pitchFamily="18" charset="0"/>
              </a:rPr>
              <a:t>тройках».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95875" y="4452973"/>
            <a:ext cx="65341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Palatino Linotype" panose="02040502050505030304" pitchFamily="18" charset="0"/>
              </a:rPr>
              <a:t>	Два </a:t>
            </a:r>
            <a:r>
              <a:rPr lang="ru-RU" dirty="0">
                <a:latin typeface="Palatino Linotype" panose="02040502050505030304" pitchFamily="18" charset="0"/>
              </a:rPr>
              <a:t>года спустя, 14 декабря 1865 года, в письме к Софье Андреевне Толстой она сообщает: «Здесь готовим мы на первый праздник большую ёлку и рисуем фонарики разные и вспоминали, как ты эти вещи умеешь сделать». 	И далее: «Была великолепная Ёлка с подарками и дворовыми детьми. В лунную ночь - катанье на </a:t>
            </a:r>
            <a:r>
              <a:rPr lang="ru-RU" dirty="0" smtClean="0">
                <a:latin typeface="Palatino Linotype" panose="02040502050505030304" pitchFamily="18" charset="0"/>
              </a:rPr>
              <a:t>тройке».</a:t>
            </a:r>
            <a:endParaRPr lang="ru-RU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03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85</Words>
  <Application>Microsoft Office PowerPoint</Application>
  <PresentationFormat>Широкоэкранный</PresentationFormat>
  <Paragraphs>83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Palatino Linotype</vt:lpstr>
      <vt:lpstr>Saytag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Евгеньевна Харченко</dc:creator>
  <cp:lastModifiedBy>Марина Евгеньевна Харченко</cp:lastModifiedBy>
  <cp:revision>30</cp:revision>
  <dcterms:created xsi:type="dcterms:W3CDTF">2024-12-11T06:12:21Z</dcterms:created>
  <dcterms:modified xsi:type="dcterms:W3CDTF">2024-12-12T12:48:20Z</dcterms:modified>
</cp:coreProperties>
</file>