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66" r:id="rId5"/>
    <p:sldId id="264" r:id="rId6"/>
    <p:sldId id="262" r:id="rId7"/>
    <p:sldId id="261" r:id="rId8"/>
    <p:sldId id="260" r:id="rId9"/>
    <p:sldId id="269" r:id="rId10"/>
    <p:sldId id="267" r:id="rId11"/>
    <p:sldId id="268" r:id="rId12"/>
    <p:sldId id="265"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72" autoAdjust="0"/>
  </p:normalViewPr>
  <p:slideViewPr>
    <p:cSldViewPr snapToGrid="0">
      <p:cViewPr varScale="1">
        <p:scale>
          <a:sx n="100" d="100"/>
          <a:sy n="100" d="100"/>
        </p:scale>
        <p:origin x="8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251866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9078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44693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336286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218575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B70D16-94C1-46E4-BCFD-817A8C19F6DE}" type="datetimeFigureOut">
              <a:rPr lang="ru-RU" smtClean="0"/>
              <a:t>24.12.2024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362871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B70D16-94C1-46E4-BCFD-817A8C19F6DE}" type="datetimeFigureOut">
              <a:rPr lang="ru-RU" smtClean="0"/>
              <a:t>24.12.2024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253639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B70D16-94C1-46E4-BCFD-817A8C19F6DE}" type="datetimeFigureOut">
              <a:rPr lang="ru-RU" smtClean="0"/>
              <a:t>24.12.2024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250763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B70D16-94C1-46E4-BCFD-817A8C19F6DE}" type="datetimeFigureOut">
              <a:rPr lang="ru-RU" smtClean="0"/>
              <a:t>24.12.2024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279705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CB70D16-94C1-46E4-BCFD-817A8C19F6DE}" type="datetimeFigureOut">
              <a:rPr lang="ru-RU" smtClean="0"/>
              <a:t>24.12.2024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400779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CB70D16-94C1-46E4-BCFD-817A8C19F6DE}" type="datetimeFigureOut">
              <a:rPr lang="ru-RU" smtClean="0"/>
              <a:t>24.12.2024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B84180-AA28-4B08-A6B7-0C47357AA2D7}" type="slidenum">
              <a:rPr lang="ru-RU" smtClean="0"/>
              <a:t>‹#›</a:t>
            </a:fld>
            <a:endParaRPr lang="ru-RU"/>
          </a:p>
        </p:txBody>
      </p:sp>
    </p:spTree>
    <p:extLst>
      <p:ext uri="{BB962C8B-B14F-4D97-AF65-F5344CB8AC3E}">
        <p14:creationId xmlns:p14="http://schemas.microsoft.com/office/powerpoint/2010/main" val="38515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70D16-94C1-46E4-BCFD-817A8C19F6DE}" type="datetimeFigureOut">
              <a:rPr lang="ru-RU" smtClean="0"/>
              <a:t>24.12.2024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84180-AA28-4B08-A6B7-0C47357AA2D7}" type="slidenum">
              <a:rPr lang="ru-RU" smtClean="0"/>
              <a:t>‹#›</a:t>
            </a:fld>
            <a:endParaRPr lang="ru-RU"/>
          </a:p>
        </p:txBody>
      </p:sp>
    </p:spTree>
    <p:extLst>
      <p:ext uri="{BB962C8B-B14F-4D97-AF65-F5344CB8AC3E}">
        <p14:creationId xmlns:p14="http://schemas.microsoft.com/office/powerpoint/2010/main" val="405627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 y="0"/>
            <a:ext cx="12199427" cy="6858000"/>
          </a:xfrm>
          <a:prstGeom prst="rect">
            <a:avLst/>
          </a:prstGeom>
        </p:spPr>
      </p:pic>
      <p:sp>
        <p:nvSpPr>
          <p:cNvPr id="4" name="Прямоугольник 3"/>
          <p:cNvSpPr/>
          <p:nvPr/>
        </p:nvSpPr>
        <p:spPr>
          <a:xfrm>
            <a:off x="5263531" y="1463159"/>
            <a:ext cx="6556994" cy="2554545"/>
          </a:xfrm>
          <a:prstGeom prst="rect">
            <a:avLst/>
          </a:prstGeom>
        </p:spPr>
        <p:txBody>
          <a:bodyPr wrap="square">
            <a:spAutoFit/>
          </a:bodyPr>
          <a:lstStyle/>
          <a:p>
            <a:pPr algn="ctr"/>
            <a:r>
              <a:rPr lang="ru-RU" sz="4000" b="1" i="1" dirty="0" smtClean="0">
                <a:solidFill>
                  <a:srgbClr val="002060"/>
                </a:solidFill>
                <a:latin typeface="Palatino Linotype" panose="02040502050505030304" pitchFamily="18" charset="0"/>
              </a:rPr>
              <a:t>Мультимедийная презентация:</a:t>
            </a:r>
          </a:p>
          <a:p>
            <a:pPr algn="ctr"/>
            <a:r>
              <a:rPr lang="ru-RU" sz="4000" b="1" i="1" dirty="0" smtClean="0">
                <a:solidFill>
                  <a:srgbClr val="002060"/>
                </a:solidFill>
                <a:latin typeface="Palatino Linotype" panose="02040502050505030304" pitchFamily="18" charset="0"/>
              </a:rPr>
              <a:t>«900 дней мужества: книги о блокаде Ленинграда»</a:t>
            </a:r>
            <a:endParaRPr lang="ru-RU" sz="4000" b="1" i="1" dirty="0">
              <a:solidFill>
                <a:srgbClr val="002060"/>
              </a:solidFill>
              <a:latin typeface="Palatino Linotype" panose="02040502050505030304" pitchFamily="18" charset="0"/>
            </a:endParaRPr>
          </a:p>
        </p:txBody>
      </p:sp>
      <p:pic>
        <p:nvPicPr>
          <p:cNvPr id="2" name="Рисунок 1"/>
          <p:cNvPicPr>
            <a:picLocks noChangeAspect="1"/>
          </p:cNvPicPr>
          <p:nvPr/>
        </p:nvPicPr>
        <p:blipFill>
          <a:blip r:embed="rId3"/>
          <a:stretch>
            <a:fillRect/>
          </a:stretch>
        </p:blipFill>
        <p:spPr>
          <a:xfrm>
            <a:off x="74100" y="2957593"/>
            <a:ext cx="4480948" cy="2523963"/>
          </a:xfrm>
          <a:prstGeom prst="rect">
            <a:avLst/>
          </a:prstGeom>
        </p:spPr>
      </p:pic>
      <p:sp>
        <p:nvSpPr>
          <p:cNvPr id="3" name="Прямоугольник 2"/>
          <p:cNvSpPr/>
          <p:nvPr/>
        </p:nvSpPr>
        <p:spPr>
          <a:xfrm>
            <a:off x="2581274" y="328910"/>
            <a:ext cx="8201025" cy="646331"/>
          </a:xfrm>
          <a:prstGeom prst="rect">
            <a:avLst/>
          </a:prstGeom>
        </p:spPr>
        <p:txBody>
          <a:bodyPr wrap="square">
            <a:spAutoFit/>
          </a:bodyPr>
          <a:lstStyle/>
          <a:p>
            <a:pPr algn="ctr"/>
            <a:r>
              <a:rPr lang="ru-RU" b="1" dirty="0">
                <a:solidFill>
                  <a:srgbClr val="7030A0"/>
                </a:solidFill>
                <a:latin typeface="Palatino Linotype" panose="02040502050505030304" pitchFamily="18" charset="0"/>
              </a:rPr>
              <a:t>Библиотека Краснодарского кооперативного института (филиал) </a:t>
            </a:r>
            <a:br>
              <a:rPr lang="ru-RU" b="1" dirty="0">
                <a:solidFill>
                  <a:srgbClr val="7030A0"/>
                </a:solidFill>
                <a:latin typeface="Palatino Linotype" panose="02040502050505030304" pitchFamily="18" charset="0"/>
              </a:rPr>
            </a:br>
            <a:r>
              <a:rPr lang="ru-RU" b="1" dirty="0">
                <a:solidFill>
                  <a:srgbClr val="7030A0"/>
                </a:solidFill>
                <a:latin typeface="Palatino Linotype" panose="02040502050505030304" pitchFamily="18" charset="0"/>
              </a:rPr>
              <a:t>Российского университета кооперации</a:t>
            </a:r>
          </a:p>
        </p:txBody>
      </p:sp>
    </p:spTree>
    <p:extLst>
      <p:ext uri="{BB962C8B-B14F-4D97-AF65-F5344CB8AC3E}">
        <p14:creationId xmlns:p14="http://schemas.microsoft.com/office/powerpoint/2010/main" val="131691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1057" y="-594"/>
            <a:ext cx="12193057" cy="6858594"/>
          </a:xfrm>
          <a:prstGeom prst="rect">
            <a:avLst/>
          </a:prstGeom>
        </p:spPr>
      </p:pic>
      <p:sp>
        <p:nvSpPr>
          <p:cNvPr id="4" name="AutoShape 2" descr="Валерий Воскобойников - Девятьсот дней мужества обложка книги"/>
          <p:cNvSpPr>
            <a:spLocks noChangeAspect="1" noChangeArrowheads="1"/>
          </p:cNvSpPr>
          <p:nvPr/>
        </p:nvSpPr>
        <p:spPr bwMode="auto">
          <a:xfrm>
            <a:off x="155575" y="-1706563"/>
            <a:ext cx="2305050" cy="3562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3987791" y="788748"/>
            <a:ext cx="7708340" cy="3877985"/>
          </a:xfrm>
          <a:prstGeom prst="rect">
            <a:avLst/>
          </a:prstGeom>
        </p:spPr>
        <p:txBody>
          <a:bodyPr wrap="square">
            <a:spAutoFit/>
          </a:bodyPr>
          <a:lstStyle/>
          <a:p>
            <a:pPr algn="just"/>
            <a:r>
              <a:rPr lang="ru-RU" sz="2400" b="1" dirty="0" smtClean="0">
                <a:solidFill>
                  <a:srgbClr val="FF0000"/>
                </a:solidFill>
                <a:latin typeface="Palatino Linotype" panose="02040502050505030304" pitchFamily="18" charset="0"/>
              </a:rPr>
              <a:t>Андрей </a:t>
            </a:r>
            <a:r>
              <a:rPr lang="ru-RU" sz="2400" b="1" dirty="0" err="1" smtClean="0">
                <a:solidFill>
                  <a:srgbClr val="FF0000"/>
                </a:solidFill>
                <a:latin typeface="Palatino Linotype" panose="02040502050505030304" pitchFamily="18" charset="0"/>
              </a:rPr>
              <a:t>Сульдин</a:t>
            </a:r>
            <a:r>
              <a:rPr lang="ru-RU" sz="2400" b="1" dirty="0" smtClean="0">
                <a:solidFill>
                  <a:srgbClr val="FF0000"/>
                </a:solidFill>
                <a:latin typeface="Palatino Linotype" panose="02040502050505030304" pitchFamily="18" charset="0"/>
              </a:rPr>
              <a:t>. Блокада Ленинграда. 872 дня и ночи. Полная хроника</a:t>
            </a:r>
          </a:p>
          <a:p>
            <a:pPr algn="just"/>
            <a:endParaRPr lang="ru-RU" dirty="0">
              <a:latin typeface="Palatino Linotype" panose="02040502050505030304" pitchFamily="18" charset="0"/>
            </a:endParaRPr>
          </a:p>
          <a:p>
            <a:pPr algn="just"/>
            <a:r>
              <a:rPr lang="ru-RU" dirty="0" smtClean="0">
                <a:latin typeface="Palatino Linotype" panose="02040502050505030304" pitchFamily="18" charset="0"/>
              </a:rPr>
              <a:t>	</a:t>
            </a:r>
            <a:r>
              <a:rPr lang="ru-RU" sz="2000" dirty="0" smtClean="0">
                <a:latin typeface="Palatino Linotype" panose="02040502050505030304" pitchFamily="18" charset="0"/>
              </a:rPr>
              <a:t>Сейчас трудно представить тяготы, выпавшие на долю жителей города на Неве и мужество его защитников. Захват Ленинграда был составной частью плана «Барбаросса», в котором предусматривался полный разгром Советского Союза за 3-4 месяца.</a:t>
            </a:r>
          </a:p>
          <a:p>
            <a:pPr algn="just"/>
            <a:r>
              <a:rPr lang="ru-RU" sz="2000" dirty="0" smtClean="0">
                <a:latin typeface="Palatino Linotype" panose="02040502050505030304" pitchFamily="18" charset="0"/>
              </a:rPr>
              <a:t>	Эта книга хроника блокады день за днём. 900 дней и ночей подвига и жизни без прикрас. </a:t>
            </a:r>
          </a:p>
          <a:p>
            <a:pPr algn="just"/>
            <a:r>
              <a:rPr lang="ru-RU" sz="2000" dirty="0">
                <a:latin typeface="Palatino Linotype" panose="02040502050505030304" pitchFamily="18" charset="0"/>
              </a:rPr>
              <a:t>	</a:t>
            </a:r>
            <a:r>
              <a:rPr lang="ru-RU" sz="2000" dirty="0" smtClean="0">
                <a:latin typeface="Palatino Linotype" panose="02040502050505030304" pitchFamily="18" charset="0"/>
              </a:rPr>
              <a:t>В книге автор использовал документы, статистические данные и фото, многие из них публикуются впервые.</a:t>
            </a:r>
            <a:endParaRPr lang="ru-RU" sz="2000" dirty="0">
              <a:latin typeface="Palatino Linotype" panose="02040502050505030304"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41" y="1121828"/>
            <a:ext cx="2809852" cy="4276533"/>
          </a:xfrm>
          <a:prstGeom prst="rect">
            <a:avLst/>
          </a:prstGeom>
        </p:spPr>
      </p:pic>
    </p:spTree>
    <p:extLst>
      <p:ext uri="{BB962C8B-B14F-4D97-AF65-F5344CB8AC3E}">
        <p14:creationId xmlns:p14="http://schemas.microsoft.com/office/powerpoint/2010/main" val="1857931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3299752" y="203624"/>
            <a:ext cx="8543499" cy="5663089"/>
          </a:xfrm>
          <a:prstGeom prst="rect">
            <a:avLst/>
          </a:prstGeom>
        </p:spPr>
        <p:txBody>
          <a:bodyPr wrap="square">
            <a:spAutoFit/>
          </a:bodyPr>
          <a:lstStyle/>
          <a:p>
            <a:r>
              <a:rPr lang="ru-RU" sz="2000" b="1" dirty="0" smtClean="0">
                <a:solidFill>
                  <a:srgbClr val="FF0000"/>
                </a:solidFill>
                <a:latin typeface="Palatino Linotype" panose="02040502050505030304" pitchFamily="18" charset="0"/>
              </a:rPr>
              <a:t>Яров С.В. Повседневная жизнь блокадного Ленинграда</a:t>
            </a:r>
          </a:p>
          <a:p>
            <a:endParaRPr lang="ru-RU" sz="800" dirty="0"/>
          </a:p>
          <a:p>
            <a:pPr algn="just"/>
            <a:r>
              <a:rPr lang="ru-RU" dirty="0" smtClean="0">
                <a:latin typeface="Palatino Linotype" panose="02040502050505030304" pitchFamily="18" charset="0"/>
              </a:rPr>
              <a:t>	Эта книга - рассказ о том, как пытались выжить люди в осажденном Ленинграде, какие страдания они испытывали, какую цену заплатили за то, чтобы спасти своих близких.  </a:t>
            </a:r>
          </a:p>
          <a:p>
            <a:pPr algn="just"/>
            <a:r>
              <a:rPr lang="ru-RU" dirty="0" smtClean="0">
                <a:latin typeface="Palatino Linotype" panose="02040502050505030304" pitchFamily="18" charset="0"/>
              </a:rPr>
              <a:t>	Автор книги на основании сотен источников, в том числе и неопубликованных, воссоздаёт картину повседневной жизни ленинградцев во время блокады, которая во многом отличается от той, что мы знали раньше. Её подробности своей жестокостью могут ошеломить читателей, но не говорить о них нельзя - только тогда мы сможем понять, что значило оставаться человеком, оказывать помощь другим и делиться куском хлеба в «смертное время».</a:t>
            </a:r>
          </a:p>
          <a:p>
            <a:pPr algn="just"/>
            <a:r>
              <a:rPr lang="ru-RU" dirty="0" smtClean="0">
                <a:latin typeface="Palatino Linotype" panose="02040502050505030304" pitchFamily="18" charset="0"/>
              </a:rPr>
              <a:t>	В книге «Повседневная жизнь блокадного Ленинграда» описан быт и нравы ленинградцев в самое страшное время – конец годов. Можно считать, что автору удалось найти верный тон при описании столь страшных событий, их трагизм чувствуется даже в немногих штрихах. В этой книге потрясает до глубины души не приукрашенная, не приглаженная действительность.</a:t>
            </a:r>
          </a:p>
          <a:p>
            <a:pPr algn="just"/>
            <a:r>
              <a:rPr lang="ru-RU" dirty="0" smtClean="0">
                <a:latin typeface="Palatino Linotype" panose="02040502050505030304" pitchFamily="18" charset="0"/>
              </a:rPr>
              <a:t>	Ценность этой книги прежде всего в том, что она основана на дневниках и воспоминаниях непосредственных участников…</a:t>
            </a:r>
            <a:endParaRPr lang="ru-RU" dirty="0">
              <a:latin typeface="Palatino Linotype" panose="020405020505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 y="974841"/>
            <a:ext cx="2745759" cy="4184014"/>
          </a:xfrm>
          <a:prstGeom prst="rect">
            <a:avLst/>
          </a:prstGeom>
        </p:spPr>
      </p:pic>
    </p:spTree>
    <p:extLst>
      <p:ext uri="{BB962C8B-B14F-4D97-AF65-F5344CB8AC3E}">
        <p14:creationId xmlns:p14="http://schemas.microsoft.com/office/powerpoint/2010/main" val="881021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6415253" y="295176"/>
            <a:ext cx="5663016" cy="369332"/>
          </a:xfrm>
          <a:prstGeom prst="rect">
            <a:avLst/>
          </a:prstGeom>
        </p:spPr>
        <p:txBody>
          <a:bodyPr wrap="square">
            <a:spAutoFit/>
          </a:bodyPr>
          <a:lstStyle/>
          <a:p>
            <a:r>
              <a:rPr lang="ru-RU" dirty="0" smtClean="0">
                <a:solidFill>
                  <a:srgbClr val="002060"/>
                </a:solidFill>
              </a:rPr>
              <a:t>	</a:t>
            </a:r>
            <a:endParaRPr lang="ru-RU" dirty="0">
              <a:solidFill>
                <a:srgbClr val="002060"/>
              </a:solidFill>
            </a:endParaRPr>
          </a:p>
        </p:txBody>
      </p:sp>
      <p:sp>
        <p:nvSpPr>
          <p:cNvPr id="5" name="Прямоугольник 4"/>
          <p:cNvSpPr/>
          <p:nvPr/>
        </p:nvSpPr>
        <p:spPr>
          <a:xfrm>
            <a:off x="1345251" y="4671180"/>
            <a:ext cx="9175371" cy="461665"/>
          </a:xfrm>
          <a:prstGeom prst="rect">
            <a:avLst/>
          </a:prstGeom>
        </p:spPr>
        <p:txBody>
          <a:bodyPr wrap="square">
            <a:spAutoFit/>
          </a:bodyPr>
          <a:lstStyle/>
          <a:p>
            <a:r>
              <a:rPr lang="ru-RU" sz="2400" b="1" dirty="0" smtClean="0">
                <a:solidFill>
                  <a:srgbClr val="002060"/>
                </a:solidFill>
              </a:rPr>
              <a:t>Приходите в библиотеку, прочитайте эти книги и убедитесь сами!</a:t>
            </a:r>
            <a:endParaRPr lang="ru-RU" sz="2400" b="1" dirty="0">
              <a:solidFill>
                <a:srgbClr val="002060"/>
              </a:solidFill>
            </a:endParaRPr>
          </a:p>
        </p:txBody>
      </p:sp>
      <p:sp>
        <p:nvSpPr>
          <p:cNvPr id="8" name="Прямоугольник 7"/>
          <p:cNvSpPr/>
          <p:nvPr/>
        </p:nvSpPr>
        <p:spPr>
          <a:xfrm>
            <a:off x="997850" y="606039"/>
            <a:ext cx="9679675" cy="3416320"/>
          </a:xfrm>
          <a:prstGeom prst="rect">
            <a:avLst/>
          </a:prstGeom>
        </p:spPr>
        <p:txBody>
          <a:bodyPr wrap="square">
            <a:spAutoFit/>
          </a:bodyPr>
          <a:lstStyle/>
          <a:p>
            <a:pPr algn="just"/>
            <a:r>
              <a:rPr lang="ru-RU" dirty="0"/>
              <a:t>	</a:t>
            </a:r>
            <a:r>
              <a:rPr lang="ru-RU" dirty="0" smtClean="0"/>
              <a:t> </a:t>
            </a:r>
            <a:r>
              <a:rPr lang="ru-RU" dirty="0" smtClean="0">
                <a:latin typeface="Palatino Linotype" panose="02040502050505030304" pitchFamily="18" charset="0"/>
              </a:rPr>
              <a:t>День снятия блокады города Ленинграда! Это великий праздник, это наш ленинградский День Победы, путь к которому шёл через 900 долгих и страшных дней осады города немецко-фашистскими оккупантами. В истории человечества нет ничего, равного по драматизму и героизму защитников и жителей блокадного Ленинграда. Голод, холод, непрекращающиеся бомбёжки и артобстрелы, потери родных и близких - на долю ленинградцев выпали тяжелейшие испытания, но ничто не сломило их волю к победе. </a:t>
            </a:r>
          </a:p>
          <a:p>
            <a:pPr algn="just"/>
            <a:r>
              <a:rPr lang="ru-RU" dirty="0">
                <a:latin typeface="Palatino Linotype" panose="02040502050505030304" pitchFamily="18" charset="0"/>
              </a:rPr>
              <a:t>	</a:t>
            </a:r>
            <a:r>
              <a:rPr lang="ru-RU" dirty="0" smtClean="0">
                <a:latin typeface="Palatino Linotype" panose="02040502050505030304" pitchFamily="18" charset="0"/>
              </a:rPr>
              <a:t>В </a:t>
            </a:r>
            <a:r>
              <a:rPr lang="ru-RU" dirty="0" smtClean="0">
                <a:latin typeface="Palatino Linotype" panose="02040502050505030304" pitchFamily="18" charset="0"/>
              </a:rPr>
              <a:t>памяти поколений никогда не померкнет подвиг защитников, тружеников и жителей блокадного Ленинграда. Вечная память героям, ценой собственной жизни приблизившим Победу!</a:t>
            </a:r>
          </a:p>
          <a:p>
            <a:endParaRPr lang="ru-RU" dirty="0" smtClean="0">
              <a:latin typeface="Palatino Linotype" panose="02040502050505030304" pitchFamily="18" charset="0"/>
            </a:endParaRPr>
          </a:p>
          <a:p>
            <a:r>
              <a:rPr lang="ru-RU" dirty="0">
                <a:latin typeface="Palatino Linotype" panose="02040502050505030304" pitchFamily="18" charset="0"/>
              </a:rPr>
              <a:t> </a:t>
            </a:r>
            <a:r>
              <a:rPr lang="ru-RU" dirty="0" smtClean="0">
                <a:latin typeface="Palatino Linotype" panose="02040502050505030304" pitchFamily="18" charset="0"/>
              </a:rPr>
              <a:t>        Вечная слава легендарным защитникам Ленинграда!</a:t>
            </a:r>
            <a:endParaRPr lang="ru-RU" dirty="0">
              <a:latin typeface="Palatino Linotype" panose="02040502050505030304" pitchFamily="18" charset="0"/>
            </a:endParaRPr>
          </a:p>
        </p:txBody>
      </p:sp>
    </p:spTree>
    <p:extLst>
      <p:ext uri="{BB962C8B-B14F-4D97-AF65-F5344CB8AC3E}">
        <p14:creationId xmlns:p14="http://schemas.microsoft.com/office/powerpoint/2010/main" val="140747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94"/>
            <a:ext cx="12193057" cy="6858594"/>
          </a:xfrm>
          <a:prstGeom prst="rect">
            <a:avLst/>
          </a:prstGeom>
        </p:spPr>
      </p:pic>
      <p:sp>
        <p:nvSpPr>
          <p:cNvPr id="9" name="Прямоугольник 8"/>
          <p:cNvSpPr/>
          <p:nvPr/>
        </p:nvSpPr>
        <p:spPr>
          <a:xfrm>
            <a:off x="6315026" y="615359"/>
            <a:ext cx="3784317" cy="1477328"/>
          </a:xfrm>
          <a:prstGeom prst="rect">
            <a:avLst/>
          </a:prstGeom>
        </p:spPr>
        <p:txBody>
          <a:bodyPr wrap="square">
            <a:spAutoFit/>
          </a:bodyPr>
          <a:lstStyle/>
          <a:p>
            <a:pPr algn="ctr"/>
            <a:r>
              <a:rPr lang="ru-RU" b="1" dirty="0" smtClean="0">
                <a:latin typeface="Palatino Linotype" panose="02040502050505030304" pitchFamily="18" charset="0"/>
              </a:rPr>
              <a:t>«По Ленинграду смерть метет,</a:t>
            </a:r>
          </a:p>
          <a:p>
            <a:pPr algn="ctr"/>
            <a:r>
              <a:rPr lang="ru-RU" b="1" dirty="0" smtClean="0">
                <a:latin typeface="Palatino Linotype" panose="02040502050505030304" pitchFamily="18" charset="0"/>
              </a:rPr>
              <a:t>Она теперь везде,</a:t>
            </a:r>
          </a:p>
          <a:p>
            <a:pPr algn="ctr"/>
            <a:r>
              <a:rPr lang="ru-RU" b="1" dirty="0" smtClean="0">
                <a:latin typeface="Palatino Linotype" panose="02040502050505030304" pitchFamily="18" charset="0"/>
              </a:rPr>
              <a:t>Как ветер.</a:t>
            </a:r>
          </a:p>
          <a:p>
            <a:pPr algn="ctr"/>
            <a:r>
              <a:rPr lang="ru-RU" b="1" dirty="0" smtClean="0">
                <a:latin typeface="Palatino Linotype" panose="02040502050505030304" pitchFamily="18" charset="0"/>
              </a:rPr>
              <a:t>Мы не встречаем Новый год -</a:t>
            </a:r>
          </a:p>
          <a:p>
            <a:pPr algn="ctr"/>
            <a:r>
              <a:rPr lang="ru-RU" b="1" dirty="0" smtClean="0">
                <a:latin typeface="Palatino Linotype" panose="02040502050505030304" pitchFamily="18" charset="0"/>
              </a:rPr>
              <a:t>Он в Ленинграде незаметен».</a:t>
            </a:r>
            <a:endParaRPr lang="ru-RU" b="1" dirty="0">
              <a:latin typeface="Palatino Linotype" panose="02040502050505030304" pitchFamily="18" charset="0"/>
            </a:endParaRPr>
          </a:p>
        </p:txBody>
      </p:sp>
      <p:sp>
        <p:nvSpPr>
          <p:cNvPr id="10" name="Прямоугольник 9"/>
          <p:cNvSpPr/>
          <p:nvPr/>
        </p:nvSpPr>
        <p:spPr>
          <a:xfrm>
            <a:off x="3105276" y="2520962"/>
            <a:ext cx="8836515" cy="3170099"/>
          </a:xfrm>
          <a:prstGeom prst="rect">
            <a:avLst/>
          </a:prstGeom>
        </p:spPr>
        <p:txBody>
          <a:bodyPr wrap="square">
            <a:spAutoFit/>
          </a:bodyPr>
          <a:lstStyle/>
          <a:p>
            <a:pPr algn="just"/>
            <a:r>
              <a:rPr lang="ru-RU" sz="2000" b="1" dirty="0" smtClean="0">
                <a:latin typeface="Palatino Linotype" panose="02040502050505030304" pitchFamily="18" charset="0"/>
              </a:rPr>
              <a:t>	27 января </a:t>
            </a:r>
            <a:r>
              <a:rPr lang="ru-RU" sz="2000" dirty="0" smtClean="0">
                <a:latin typeface="Palatino Linotype" panose="02040502050505030304" pitchFamily="18" charset="0"/>
              </a:rPr>
              <a:t>- памятная дата в истории нашей страны - </a:t>
            </a:r>
            <a:r>
              <a:rPr lang="ru-RU" sz="2000" b="1" dirty="0" smtClean="0">
                <a:latin typeface="Palatino Linotype" panose="02040502050505030304" pitchFamily="18" charset="0"/>
              </a:rPr>
              <a:t>День снятия блокады Ленинграда</a:t>
            </a:r>
            <a:r>
              <a:rPr lang="ru-RU" sz="2000" dirty="0" smtClean="0">
                <a:latin typeface="Palatino Linotype" panose="02040502050505030304" pitchFamily="18" charset="0"/>
              </a:rPr>
              <a:t>. В мировой истории нет подвига, равного подвигу Ленинграда в годы Великой Отечественной войны. </a:t>
            </a:r>
          </a:p>
          <a:p>
            <a:pPr algn="just"/>
            <a:r>
              <a:rPr lang="ru-RU" sz="2000" dirty="0" smtClean="0">
                <a:latin typeface="Palatino Linotype" panose="02040502050505030304" pitchFamily="18" charset="0"/>
              </a:rPr>
              <a:t>	900 долгих дней и ночей вера в победу, добро и справедливость помогала ленинградцам бороться с врагом. Город, окружённый немецкими войсками, жил, работал, сражался…</a:t>
            </a:r>
          </a:p>
          <a:p>
            <a:pPr algn="just"/>
            <a:r>
              <a:rPr lang="ru-RU" sz="2000" dirty="0" smtClean="0">
                <a:latin typeface="Palatino Linotype" panose="02040502050505030304" pitchFamily="18" charset="0"/>
              </a:rPr>
              <a:t>   	Не случайно ленинградская блокада была для многих писателей  особой темой - трагической и священной одновременно. </a:t>
            </a:r>
          </a:p>
          <a:p>
            <a:pPr algn="just"/>
            <a:r>
              <a:rPr lang="ru-RU" sz="2000" dirty="0" smtClean="0">
                <a:latin typeface="Palatino Linotype" panose="02040502050505030304" pitchFamily="18" charset="0"/>
              </a:rPr>
              <a:t>	Предлагаем книги, действие в которых проходит в осажденном городе.</a:t>
            </a:r>
            <a:endParaRPr lang="ru-RU" sz="2000" dirty="0">
              <a:latin typeface="Palatino Linotype" panose="02040502050505030304" pitchFamily="18" charset="0"/>
            </a:endParaRPr>
          </a:p>
        </p:txBody>
      </p:sp>
    </p:spTree>
    <p:extLst>
      <p:ext uri="{BB962C8B-B14F-4D97-AF65-F5344CB8AC3E}">
        <p14:creationId xmlns:p14="http://schemas.microsoft.com/office/powerpoint/2010/main" val="2331298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8" y="-4648"/>
            <a:ext cx="12192000" cy="6858000"/>
          </a:xfrm>
          <a:prstGeom prst="rect">
            <a:avLst/>
          </a:prstGeom>
        </p:spPr>
      </p:pic>
      <p:sp>
        <p:nvSpPr>
          <p:cNvPr id="5" name="Прямоугольник 4"/>
          <p:cNvSpPr/>
          <p:nvPr/>
        </p:nvSpPr>
        <p:spPr>
          <a:xfrm>
            <a:off x="6302965" y="776344"/>
            <a:ext cx="5727160" cy="400110"/>
          </a:xfrm>
          <a:prstGeom prst="rect">
            <a:avLst/>
          </a:prstGeom>
        </p:spPr>
        <p:txBody>
          <a:bodyPr wrap="square">
            <a:spAutoFit/>
          </a:bodyPr>
          <a:lstStyle/>
          <a:p>
            <a:pPr algn="just"/>
            <a:r>
              <a:rPr lang="ru-RU" sz="2000" dirty="0" smtClean="0">
                <a:latin typeface="Palatino Linotype" panose="02040502050505030304" pitchFamily="18" charset="0"/>
                <a:cs typeface="Times New Roman" panose="02020603050405020304" pitchFamily="18" charset="0"/>
              </a:rPr>
              <a:t> 	</a:t>
            </a:r>
            <a:endParaRPr lang="ru-RU" dirty="0"/>
          </a:p>
        </p:txBody>
      </p:sp>
      <p:pic>
        <p:nvPicPr>
          <p:cNvPr id="7" name="Рисунок 6"/>
          <p:cNvPicPr>
            <a:picLocks noChangeAspect="1"/>
          </p:cNvPicPr>
          <p:nvPr/>
        </p:nvPicPr>
        <p:blipFill>
          <a:blip r:embed="rId3"/>
          <a:stretch>
            <a:fillRect/>
          </a:stretch>
        </p:blipFill>
        <p:spPr>
          <a:xfrm rot="21098588">
            <a:off x="993180" y="246892"/>
            <a:ext cx="1241458" cy="1909720"/>
          </a:xfrm>
          <a:prstGeom prst="rect">
            <a:avLst/>
          </a:prstGeom>
        </p:spPr>
      </p:pic>
      <p:pic>
        <p:nvPicPr>
          <p:cNvPr id="9" name="Рисунок 8"/>
          <p:cNvPicPr>
            <a:picLocks noChangeAspect="1"/>
          </p:cNvPicPr>
          <p:nvPr/>
        </p:nvPicPr>
        <p:blipFill>
          <a:blip r:embed="rId4"/>
          <a:stretch>
            <a:fillRect/>
          </a:stretch>
        </p:blipFill>
        <p:spPr>
          <a:xfrm>
            <a:off x="3518027" y="2542340"/>
            <a:ext cx="1329941" cy="1897558"/>
          </a:xfrm>
          <a:prstGeom prst="rect">
            <a:avLst/>
          </a:prstGeom>
        </p:spPr>
      </p:pic>
      <p:pic>
        <p:nvPicPr>
          <p:cNvPr id="10" name="Рисунок 9"/>
          <p:cNvPicPr>
            <a:picLocks noChangeAspect="1"/>
          </p:cNvPicPr>
          <p:nvPr/>
        </p:nvPicPr>
        <p:blipFill>
          <a:blip r:embed="rId5"/>
          <a:stretch>
            <a:fillRect/>
          </a:stretch>
        </p:blipFill>
        <p:spPr>
          <a:xfrm>
            <a:off x="2556796" y="4788124"/>
            <a:ext cx="1373072" cy="1895365"/>
          </a:xfrm>
          <a:prstGeom prst="rect">
            <a:avLst/>
          </a:prstGeom>
        </p:spPr>
      </p:pic>
      <p:pic>
        <p:nvPicPr>
          <p:cNvPr id="12" name="Рисунок 11"/>
          <p:cNvPicPr>
            <a:picLocks noChangeAspect="1"/>
          </p:cNvPicPr>
          <p:nvPr/>
        </p:nvPicPr>
        <p:blipFill>
          <a:blip r:embed="rId6"/>
          <a:stretch>
            <a:fillRect/>
          </a:stretch>
        </p:blipFill>
        <p:spPr>
          <a:xfrm>
            <a:off x="304109" y="2535426"/>
            <a:ext cx="1421406" cy="1897558"/>
          </a:xfrm>
          <a:prstGeom prst="rect">
            <a:avLst/>
          </a:prstGeom>
        </p:spPr>
      </p:pic>
      <p:pic>
        <p:nvPicPr>
          <p:cNvPr id="15" name="Рисунок 14"/>
          <p:cNvPicPr>
            <a:picLocks noChangeAspect="1"/>
          </p:cNvPicPr>
          <p:nvPr/>
        </p:nvPicPr>
        <p:blipFill>
          <a:blip r:embed="rId7"/>
          <a:stretch>
            <a:fillRect/>
          </a:stretch>
        </p:blipFill>
        <p:spPr>
          <a:xfrm>
            <a:off x="5000371" y="2524525"/>
            <a:ext cx="1421135" cy="1908459"/>
          </a:xfrm>
          <a:prstGeom prst="rect">
            <a:avLst/>
          </a:prstGeom>
        </p:spPr>
      </p:pic>
      <p:pic>
        <p:nvPicPr>
          <p:cNvPr id="16" name="Рисунок 15"/>
          <p:cNvPicPr>
            <a:picLocks noChangeAspect="1"/>
          </p:cNvPicPr>
          <p:nvPr/>
        </p:nvPicPr>
        <p:blipFill>
          <a:blip r:embed="rId8"/>
          <a:stretch>
            <a:fillRect/>
          </a:stretch>
        </p:blipFill>
        <p:spPr>
          <a:xfrm>
            <a:off x="2033605" y="2542339"/>
            <a:ext cx="1209727" cy="1897558"/>
          </a:xfrm>
          <a:prstGeom prst="rect">
            <a:avLst/>
          </a:prstGeom>
        </p:spPr>
      </p:pic>
      <p:pic>
        <p:nvPicPr>
          <p:cNvPr id="18" name="Рисунок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61741">
            <a:off x="4252777" y="268626"/>
            <a:ext cx="1226202" cy="1866252"/>
          </a:xfrm>
          <a:prstGeom prst="rect">
            <a:avLst/>
          </a:prstGeom>
        </p:spPr>
      </p:pic>
      <p:pic>
        <p:nvPicPr>
          <p:cNvPr id="19" name="Рисунок 18"/>
          <p:cNvPicPr>
            <a:picLocks noChangeAspect="1"/>
          </p:cNvPicPr>
          <p:nvPr/>
        </p:nvPicPr>
        <p:blipFill>
          <a:blip r:embed="rId10"/>
          <a:stretch>
            <a:fillRect/>
          </a:stretch>
        </p:blipFill>
        <p:spPr>
          <a:xfrm rot="446195">
            <a:off x="4368144" y="4601876"/>
            <a:ext cx="1376102" cy="2097404"/>
          </a:xfrm>
          <a:prstGeom prst="rect">
            <a:avLst/>
          </a:prstGeom>
        </p:spPr>
      </p:pic>
      <p:sp>
        <p:nvSpPr>
          <p:cNvPr id="23" name="Прямоугольник 22"/>
          <p:cNvSpPr/>
          <p:nvPr/>
        </p:nvSpPr>
        <p:spPr>
          <a:xfrm>
            <a:off x="6146820" y="1296037"/>
            <a:ext cx="5975257" cy="3477875"/>
          </a:xfrm>
          <a:prstGeom prst="rect">
            <a:avLst/>
          </a:prstGeom>
        </p:spPr>
        <p:txBody>
          <a:bodyPr wrap="square">
            <a:spAutoFit/>
          </a:bodyPr>
          <a:lstStyle/>
          <a:p>
            <a:pPr algn="ctr"/>
            <a:r>
              <a:rPr lang="ru-RU" sz="2200" b="1" dirty="0" smtClean="0">
                <a:latin typeface="Palatino Linotype" panose="02040502050505030304" pitchFamily="18" charset="0"/>
              </a:rPr>
              <a:t>… Я говорю с тобой под свит снарядов,</a:t>
            </a:r>
          </a:p>
          <a:p>
            <a:pPr algn="ctr"/>
            <a:r>
              <a:rPr lang="ru-RU" sz="2200" b="1" dirty="0" smtClean="0">
                <a:latin typeface="Palatino Linotype" panose="02040502050505030304" pitchFamily="18" charset="0"/>
              </a:rPr>
              <a:t>Угрюмым заревом озарена.</a:t>
            </a:r>
          </a:p>
          <a:p>
            <a:pPr algn="ctr"/>
            <a:r>
              <a:rPr lang="ru-RU" sz="2200" b="1" dirty="0" smtClean="0">
                <a:latin typeface="Palatino Linotype" panose="02040502050505030304" pitchFamily="18" charset="0"/>
              </a:rPr>
              <a:t>Я говорю с тобой из Ленинграда,</a:t>
            </a:r>
          </a:p>
          <a:p>
            <a:pPr algn="ctr"/>
            <a:r>
              <a:rPr lang="ru-RU" sz="2200" b="1" dirty="0" smtClean="0">
                <a:latin typeface="Palatino Linotype" panose="02040502050505030304" pitchFamily="18" charset="0"/>
              </a:rPr>
              <a:t>Страна моя, печальная страна…</a:t>
            </a:r>
          </a:p>
          <a:p>
            <a:pPr algn="ctr"/>
            <a:r>
              <a:rPr lang="ru-RU" sz="2200" b="1" dirty="0" smtClean="0">
                <a:latin typeface="Palatino Linotype" panose="02040502050505030304" pitchFamily="18" charset="0"/>
              </a:rPr>
              <a:t>Мы будем драться с беззаветной силой,</a:t>
            </a:r>
          </a:p>
          <a:p>
            <a:pPr algn="ctr"/>
            <a:r>
              <a:rPr lang="ru-RU" sz="2200" b="1" dirty="0" smtClean="0">
                <a:latin typeface="Palatino Linotype" panose="02040502050505030304" pitchFamily="18" charset="0"/>
              </a:rPr>
              <a:t>Мы одолеем бешеных зверей,</a:t>
            </a:r>
          </a:p>
          <a:p>
            <a:pPr algn="ctr"/>
            <a:r>
              <a:rPr lang="ru-RU" sz="2200" b="1" dirty="0" smtClean="0">
                <a:latin typeface="Palatino Linotype" panose="02040502050505030304" pitchFamily="18" charset="0"/>
              </a:rPr>
              <a:t>Мы победим, клянусь тебе, Россия,</a:t>
            </a:r>
          </a:p>
          <a:p>
            <a:pPr algn="ctr"/>
            <a:r>
              <a:rPr lang="ru-RU" sz="2200" b="1" dirty="0" smtClean="0">
                <a:latin typeface="Palatino Linotype" panose="02040502050505030304" pitchFamily="18" charset="0"/>
              </a:rPr>
              <a:t>От имени российских матерей.</a:t>
            </a:r>
          </a:p>
          <a:p>
            <a:pPr algn="ctr"/>
            <a:endParaRPr lang="ru-RU" sz="2200" b="1" dirty="0" smtClean="0">
              <a:latin typeface="Palatino Linotype" panose="02040502050505030304" pitchFamily="18" charset="0"/>
            </a:endParaRPr>
          </a:p>
          <a:p>
            <a:pPr algn="r"/>
            <a:r>
              <a:rPr lang="ru-RU" sz="2200" dirty="0" smtClean="0">
                <a:latin typeface="Palatino Linotype" panose="02040502050505030304" pitchFamily="18" charset="0"/>
              </a:rPr>
              <a:t>Август 1941, Ольга </a:t>
            </a:r>
            <a:r>
              <a:rPr lang="ru-RU" sz="2200" dirty="0" err="1" smtClean="0">
                <a:latin typeface="Palatino Linotype" panose="02040502050505030304" pitchFamily="18" charset="0"/>
              </a:rPr>
              <a:t>Берггольц</a:t>
            </a:r>
            <a:endParaRPr lang="ru-RU" sz="2200" dirty="0">
              <a:latin typeface="Palatino Linotype" panose="02040502050505030304" pitchFamily="18" charset="0"/>
            </a:endParaRPr>
          </a:p>
        </p:txBody>
      </p:sp>
    </p:spTree>
    <p:extLst>
      <p:ext uri="{BB962C8B-B14F-4D97-AF65-F5344CB8AC3E}">
        <p14:creationId xmlns:p14="http://schemas.microsoft.com/office/powerpoint/2010/main" val="1906334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297"/>
            <a:ext cx="12193057" cy="685859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91" y="980434"/>
            <a:ext cx="3182451" cy="4273953"/>
          </a:xfrm>
          <a:prstGeom prst="rect">
            <a:avLst/>
          </a:prstGeom>
        </p:spPr>
      </p:pic>
      <p:sp>
        <p:nvSpPr>
          <p:cNvPr id="5" name="Прямоугольник 4"/>
          <p:cNvSpPr/>
          <p:nvPr/>
        </p:nvSpPr>
        <p:spPr>
          <a:xfrm>
            <a:off x="3644301" y="176074"/>
            <a:ext cx="8333267" cy="5078313"/>
          </a:xfrm>
          <a:prstGeom prst="rect">
            <a:avLst/>
          </a:prstGeom>
        </p:spPr>
        <p:txBody>
          <a:bodyPr wrap="square">
            <a:spAutoFit/>
          </a:bodyPr>
          <a:lstStyle/>
          <a:p>
            <a:pPr algn="just"/>
            <a:r>
              <a:rPr lang="ru-RU" dirty="0" smtClean="0">
                <a:latin typeface="Palatino Linotype" panose="02040502050505030304" pitchFamily="18" charset="0"/>
              </a:rPr>
              <a:t>	</a:t>
            </a:r>
            <a:r>
              <a:rPr lang="ru-RU" sz="2000" b="1" dirty="0" smtClean="0">
                <a:solidFill>
                  <a:srgbClr val="FF0000"/>
                </a:solidFill>
                <a:latin typeface="Palatino Linotype" panose="02040502050505030304" pitchFamily="18" charset="0"/>
              </a:rPr>
              <a:t>В. Воскобойников «Девятьсот дней мужества»</a:t>
            </a:r>
          </a:p>
          <a:p>
            <a:pPr algn="just"/>
            <a:endParaRPr lang="ru-RU" dirty="0">
              <a:latin typeface="Palatino Linotype" panose="02040502050505030304" pitchFamily="18" charset="0"/>
            </a:endParaRPr>
          </a:p>
          <a:p>
            <a:pPr algn="just"/>
            <a:r>
              <a:rPr lang="ru-RU" dirty="0" smtClean="0">
                <a:latin typeface="Palatino Linotype" panose="02040502050505030304" pitchFamily="18" charset="0"/>
              </a:rPr>
              <a:t>	Книга объединяет две документальные повести Валерия Воскобойникова: «Девятьсот дней мужества» и «Василий Васильевич», посвящённые защитникам Ленинграда в трагическое время блокады.</a:t>
            </a:r>
          </a:p>
          <a:p>
            <a:pPr algn="just"/>
            <a:r>
              <a:rPr lang="ru-RU" dirty="0" smtClean="0">
                <a:latin typeface="Palatino Linotype" panose="02040502050505030304" pitchFamily="18" charset="0"/>
              </a:rPr>
              <a:t>	Первая повесть рассказывает о подвигах простых людей: как шофер Максим Твердо-хлеб после трёх суток без сна вёз детям в Ленинград мандарины к Новому году, как пятнадцатилетняя Даша Пахомова становится бойцом комсомольского бытового отряда, как Таня Савичева ведёт свои ставшие уникальным документом истории дневниковые записи, как спасали город во время воздушной тревоги, как сохраняли и прятали памятники - о том, как ленинградцы помогали друг другу выстоять.</a:t>
            </a:r>
          </a:p>
          <a:p>
            <a:pPr algn="just"/>
            <a:r>
              <a:rPr lang="ru-RU" dirty="0" smtClean="0">
                <a:latin typeface="Palatino Linotype" panose="02040502050505030304" pitchFamily="18" charset="0"/>
              </a:rPr>
              <a:t>	Вторая повесть рассказывает о легендарном труженике завода «</a:t>
            </a:r>
            <a:r>
              <a:rPr lang="ru-RU" dirty="0" err="1" smtClean="0">
                <a:latin typeface="Palatino Linotype" panose="02040502050505030304" pitchFamily="18" charset="0"/>
              </a:rPr>
              <a:t>Полиграфмаш</a:t>
            </a:r>
            <a:r>
              <a:rPr lang="ru-RU" dirty="0" smtClean="0">
                <a:latin typeface="Palatino Linotype" panose="02040502050505030304" pitchFamily="18" charset="0"/>
              </a:rPr>
              <a:t>» - мальчике четырнадцати лет Васе Иванове (все зовут его Василий Васильевич). Война забрала его родителей... Заменив старших у станка, он работает лучше многих взрослых, да ещё успевает обучать других и понимает, сколько жизней может спасти каждая сделанная на заводе деталь.</a:t>
            </a:r>
            <a:endParaRPr lang="ru-RU" dirty="0">
              <a:latin typeface="Palatino Linotype" panose="02040502050505030304" pitchFamily="18" charset="0"/>
            </a:endParaRPr>
          </a:p>
        </p:txBody>
      </p:sp>
    </p:spTree>
    <p:extLst>
      <p:ext uri="{BB962C8B-B14F-4D97-AF65-F5344CB8AC3E}">
        <p14:creationId xmlns:p14="http://schemas.microsoft.com/office/powerpoint/2010/main" val="343812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Прямоугольник 4"/>
          <p:cNvSpPr/>
          <p:nvPr/>
        </p:nvSpPr>
        <p:spPr>
          <a:xfrm>
            <a:off x="3914775" y="139643"/>
            <a:ext cx="8086725" cy="5201424"/>
          </a:xfrm>
          <a:prstGeom prst="rect">
            <a:avLst/>
          </a:prstGeom>
        </p:spPr>
        <p:txBody>
          <a:bodyPr wrap="square">
            <a:spAutoFit/>
          </a:bodyPr>
          <a:lstStyle/>
          <a:p>
            <a:pPr algn="just"/>
            <a:r>
              <a:rPr lang="ru-RU" sz="2200" dirty="0" smtClean="0">
                <a:latin typeface="Palatino Linotype" panose="02040502050505030304" pitchFamily="18" charset="0"/>
              </a:rPr>
              <a:t>	</a:t>
            </a:r>
            <a:r>
              <a:rPr lang="ru-RU" sz="2400" b="1" dirty="0" smtClean="0">
                <a:solidFill>
                  <a:srgbClr val="FF0000"/>
                </a:solidFill>
                <a:latin typeface="Palatino Linotype" panose="02040502050505030304" pitchFamily="18" charset="0"/>
              </a:rPr>
              <a:t>А. Чаковский «Блокада»</a:t>
            </a:r>
            <a:r>
              <a:rPr lang="ru-RU" sz="2200" dirty="0" smtClean="0">
                <a:latin typeface="Palatino Linotype" panose="02040502050505030304" pitchFamily="18" charset="0"/>
              </a:rPr>
              <a:t> </a:t>
            </a:r>
          </a:p>
          <a:p>
            <a:pPr algn="just"/>
            <a:endParaRPr lang="ru-RU" sz="2200" dirty="0">
              <a:latin typeface="Palatino Linotype" panose="02040502050505030304" pitchFamily="18" charset="0"/>
            </a:endParaRPr>
          </a:p>
          <a:p>
            <a:pPr algn="just"/>
            <a:r>
              <a:rPr lang="ru-RU" sz="2200" dirty="0" smtClean="0">
                <a:latin typeface="Palatino Linotype" panose="02040502050505030304" pitchFamily="18" charset="0"/>
              </a:rPr>
              <a:t>	Роман-эпопея повествует о событиях, предшествовавших началу войны, и о первых месяцах героического сопротивления на подступах к Ленинграду, когда враг блокировал город Ленина и стоял на подступах к Москве. </a:t>
            </a:r>
          </a:p>
          <a:p>
            <a:pPr algn="just"/>
            <a:r>
              <a:rPr lang="ru-RU" sz="2200" dirty="0">
                <a:latin typeface="Palatino Linotype" panose="02040502050505030304" pitchFamily="18" charset="0"/>
              </a:rPr>
              <a:t>	</a:t>
            </a:r>
            <a:r>
              <a:rPr lang="ru-RU" sz="2200" dirty="0" smtClean="0">
                <a:latin typeface="Palatino Linotype" panose="02040502050505030304" pitchFamily="18" charset="0"/>
              </a:rPr>
              <a:t>Книга рассказывает о создании Ладожской ледовой Дороги жизни, о беспримерном героизме и мужестве ленинградцев, отстоявших свой город, о прорыве блокады зимой 1943 года. </a:t>
            </a:r>
          </a:p>
          <a:p>
            <a:pPr algn="just"/>
            <a:r>
              <a:rPr lang="ru-RU" sz="2200" dirty="0" smtClean="0">
                <a:latin typeface="Palatino Linotype" panose="02040502050505030304" pitchFamily="18" charset="0"/>
              </a:rPr>
              <a:t>  	Одно из немногих произведений советского периода, где достаточно подробно отражены неудачи первых месяцев войны и неспособность руководства организовать оборону города.</a:t>
            </a:r>
            <a:endParaRPr lang="ru-RU" sz="2200" dirty="0">
              <a:latin typeface="Palatino Linotype" panose="020405020505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588288"/>
            <a:ext cx="2971800" cy="4564422"/>
          </a:xfrm>
          <a:prstGeom prst="rect">
            <a:avLst/>
          </a:prstGeom>
        </p:spPr>
      </p:pic>
    </p:spTree>
    <p:extLst>
      <p:ext uri="{BB962C8B-B14F-4D97-AF65-F5344CB8AC3E}">
        <p14:creationId xmlns:p14="http://schemas.microsoft.com/office/powerpoint/2010/main" val="311789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Прямоугольник 4"/>
          <p:cNvSpPr/>
          <p:nvPr/>
        </p:nvSpPr>
        <p:spPr>
          <a:xfrm>
            <a:off x="4491037" y="826649"/>
            <a:ext cx="6858000" cy="3170099"/>
          </a:xfrm>
          <a:prstGeom prst="rect">
            <a:avLst/>
          </a:prstGeom>
        </p:spPr>
        <p:txBody>
          <a:bodyPr wrap="square">
            <a:spAutoFit/>
          </a:bodyPr>
          <a:lstStyle/>
          <a:p>
            <a:r>
              <a:rPr lang="ru-RU" sz="2400" b="1" dirty="0" smtClean="0">
                <a:solidFill>
                  <a:srgbClr val="FF0000"/>
                </a:solidFill>
                <a:latin typeface="Palatino Linotype" panose="02040502050505030304" pitchFamily="18" charset="0"/>
              </a:rPr>
              <a:t>А. Адамович, Д. Гранин «Блокадная книга»</a:t>
            </a:r>
          </a:p>
          <a:p>
            <a:endParaRPr lang="ru-RU" sz="2200" dirty="0">
              <a:latin typeface="Palatino Linotype" panose="02040502050505030304" pitchFamily="18" charset="0"/>
            </a:endParaRPr>
          </a:p>
          <a:p>
            <a:pPr algn="just"/>
            <a:r>
              <a:rPr lang="ru-RU" sz="2200" dirty="0" smtClean="0">
                <a:latin typeface="Palatino Linotype" panose="02040502050505030304" pitchFamily="18" charset="0"/>
              </a:rPr>
              <a:t>	Это суровая книга, которая рассказывает о муках осаждённого фашистами Ленинграда, о героизме его жителей, оставшихся в нечеловеческих условиях блокады истинно советскими людьми, преданными Родине. </a:t>
            </a:r>
          </a:p>
          <a:p>
            <a:pPr algn="just"/>
            <a:r>
              <a:rPr lang="ru-RU" sz="2200" dirty="0" smtClean="0">
                <a:latin typeface="Palatino Linotype" panose="02040502050505030304" pitchFamily="18" charset="0"/>
              </a:rPr>
              <a:t>	Это книга о страданиях и о мужестве, о любви и ненависти, о смерти и бессмертии.</a:t>
            </a:r>
            <a:endParaRPr lang="ru-RU" sz="2200" dirty="0">
              <a:latin typeface="Palatino Linotype" panose="020405020505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26649"/>
            <a:ext cx="3133725" cy="4467224"/>
          </a:xfrm>
          <a:prstGeom prst="rect">
            <a:avLst/>
          </a:prstGeom>
        </p:spPr>
      </p:pic>
    </p:spTree>
    <p:extLst>
      <p:ext uri="{BB962C8B-B14F-4D97-AF65-F5344CB8AC3E}">
        <p14:creationId xmlns:p14="http://schemas.microsoft.com/office/powerpoint/2010/main" val="149078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Прямоугольник 4"/>
          <p:cNvSpPr/>
          <p:nvPr/>
        </p:nvSpPr>
        <p:spPr>
          <a:xfrm>
            <a:off x="4800600" y="626398"/>
            <a:ext cx="6838950" cy="4154984"/>
          </a:xfrm>
          <a:prstGeom prst="rect">
            <a:avLst/>
          </a:prstGeom>
        </p:spPr>
        <p:txBody>
          <a:bodyPr wrap="square">
            <a:spAutoFit/>
          </a:bodyPr>
          <a:lstStyle/>
          <a:p>
            <a:pPr algn="just"/>
            <a:r>
              <a:rPr lang="ru-RU" sz="2200" b="1" dirty="0" smtClean="0">
                <a:solidFill>
                  <a:srgbClr val="FF0000"/>
                </a:solidFill>
                <a:latin typeface="Palatino Linotype" panose="02040502050505030304" pitchFamily="18" charset="0"/>
              </a:rPr>
              <a:t>Э. </a:t>
            </a:r>
            <a:r>
              <a:rPr lang="ru-RU" sz="2200" b="1" dirty="0" err="1" smtClean="0">
                <a:solidFill>
                  <a:srgbClr val="FF0000"/>
                </a:solidFill>
                <a:latin typeface="Palatino Linotype" panose="02040502050505030304" pitchFamily="18" charset="0"/>
              </a:rPr>
              <a:t>Фонякова</a:t>
            </a:r>
            <a:r>
              <a:rPr lang="ru-RU" sz="2200" b="1" dirty="0" smtClean="0">
                <a:solidFill>
                  <a:srgbClr val="FF0000"/>
                </a:solidFill>
                <a:latin typeface="Palatino Linotype" panose="02040502050505030304" pitchFamily="18" charset="0"/>
              </a:rPr>
              <a:t> «Хлеб той зимы» </a:t>
            </a:r>
          </a:p>
          <a:p>
            <a:pPr algn="just"/>
            <a:endParaRPr lang="ru-RU" sz="2200" dirty="0">
              <a:latin typeface="Palatino Linotype" panose="02040502050505030304" pitchFamily="18" charset="0"/>
            </a:endParaRPr>
          </a:p>
          <a:p>
            <a:pPr algn="just"/>
            <a:r>
              <a:rPr lang="ru-RU" sz="2200" dirty="0" smtClean="0">
                <a:latin typeface="Palatino Linotype" panose="02040502050505030304" pitchFamily="18" charset="0"/>
              </a:rPr>
              <a:t>	«Как это - война? Что это - война?» - немногим не понаслышке известны ответы на эти вопросы. А первоклашке Лене, оставшейся вместе с семьёй в блокадном Ленинграде, на собственном опыте приходится узнать, «как выглядит война взаправдашняя» - что такое воздушная тревога и как тушить «зажигалку», каким бывает настоящий голод и что, оказывается, оладьи можно приготовить из кофейной гущи, а студень - из столярного клея.</a:t>
            </a:r>
            <a:endParaRPr lang="ru-RU" sz="2200" dirty="0">
              <a:latin typeface="Palatino Linotype" panose="020405020505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505705"/>
            <a:ext cx="3105150" cy="4275677"/>
          </a:xfrm>
          <a:prstGeom prst="rect">
            <a:avLst/>
          </a:prstGeom>
        </p:spPr>
      </p:pic>
    </p:spTree>
    <p:extLst>
      <p:ext uri="{BB962C8B-B14F-4D97-AF65-F5344CB8AC3E}">
        <p14:creationId xmlns:p14="http://schemas.microsoft.com/office/powerpoint/2010/main" val="110142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Прямоугольник 4"/>
          <p:cNvSpPr/>
          <p:nvPr/>
        </p:nvSpPr>
        <p:spPr>
          <a:xfrm>
            <a:off x="4259736" y="817333"/>
            <a:ext cx="6996752" cy="3847207"/>
          </a:xfrm>
          <a:prstGeom prst="rect">
            <a:avLst/>
          </a:prstGeom>
        </p:spPr>
        <p:txBody>
          <a:bodyPr wrap="square">
            <a:spAutoFit/>
          </a:bodyPr>
          <a:lstStyle/>
          <a:p>
            <a:pPr algn="just"/>
            <a:r>
              <a:rPr lang="ru-RU" sz="2400" b="1" dirty="0" smtClean="0">
                <a:solidFill>
                  <a:srgbClr val="FF0000"/>
                </a:solidFill>
                <a:latin typeface="Palatino Linotype" panose="02040502050505030304" pitchFamily="18" charset="0"/>
              </a:rPr>
              <a:t>Л. Никольская  «Должна остаться живой»</a:t>
            </a:r>
          </a:p>
          <a:p>
            <a:pPr algn="just"/>
            <a:endParaRPr lang="ru-RU" sz="2200" dirty="0">
              <a:latin typeface="Palatino Linotype" panose="02040502050505030304" pitchFamily="18" charset="0"/>
            </a:endParaRPr>
          </a:p>
          <a:p>
            <a:pPr algn="just"/>
            <a:r>
              <a:rPr lang="ru-RU" sz="2200" dirty="0" smtClean="0">
                <a:latin typeface="Palatino Linotype" panose="02040502050505030304" pitchFamily="18" charset="0"/>
              </a:rPr>
              <a:t>	Действие повести происходит на протяжении одного, самого страшного, месяца блокады Ленинграда – декабря 1941 года. 	Обыкновенная ленинградская девочка проявляет подлинное мужество, переживает трагические моменты и настоящие приключения, помогая добру в его борьбе со злом. </a:t>
            </a:r>
          </a:p>
          <a:p>
            <a:pPr algn="just"/>
            <a:r>
              <a:rPr lang="ru-RU" sz="2200" dirty="0">
                <a:latin typeface="Palatino Linotype" panose="02040502050505030304" pitchFamily="18" charset="0"/>
              </a:rPr>
              <a:t>	</a:t>
            </a:r>
            <a:r>
              <a:rPr lang="ru-RU" sz="2200" dirty="0" smtClean="0">
                <a:latin typeface="Palatino Linotype" panose="02040502050505030304" pitchFamily="18" charset="0"/>
              </a:rPr>
              <a:t>Несмотря на трагизм ситуации, повесть наполнена светлым оптимизмом.</a:t>
            </a:r>
            <a:endParaRPr lang="ru-RU" sz="2200" dirty="0">
              <a:latin typeface="Palatino Linotype" panose="0204050205050503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45" y="971550"/>
            <a:ext cx="2734080" cy="3650138"/>
          </a:xfrm>
          <a:prstGeom prst="rect">
            <a:avLst/>
          </a:prstGeom>
        </p:spPr>
      </p:pic>
      <p:pic>
        <p:nvPicPr>
          <p:cNvPr id="10" name="Рисунок 9"/>
          <p:cNvPicPr>
            <a:picLocks noChangeAspect="1"/>
          </p:cNvPicPr>
          <p:nvPr/>
        </p:nvPicPr>
        <p:blipFill>
          <a:blip r:embed="rId4"/>
          <a:stretch>
            <a:fillRect/>
          </a:stretch>
        </p:blipFill>
        <p:spPr>
          <a:xfrm>
            <a:off x="2714605" y="4179670"/>
            <a:ext cx="457240" cy="292633"/>
          </a:xfrm>
          <a:prstGeom prst="rect">
            <a:avLst/>
          </a:prstGeom>
        </p:spPr>
      </p:pic>
    </p:spTree>
    <p:extLst>
      <p:ext uri="{BB962C8B-B14F-4D97-AF65-F5344CB8AC3E}">
        <p14:creationId xmlns:p14="http://schemas.microsoft.com/office/powerpoint/2010/main" val="352687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297"/>
            <a:ext cx="12193057" cy="685859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71" y="628734"/>
            <a:ext cx="2754249" cy="4323710"/>
          </a:xfrm>
          <a:prstGeom prst="rect">
            <a:avLst/>
          </a:prstGeom>
        </p:spPr>
      </p:pic>
      <p:sp>
        <p:nvSpPr>
          <p:cNvPr id="5" name="Прямоугольник 4"/>
          <p:cNvSpPr/>
          <p:nvPr/>
        </p:nvSpPr>
        <p:spPr>
          <a:xfrm>
            <a:off x="3386720" y="249916"/>
            <a:ext cx="8279642" cy="5201424"/>
          </a:xfrm>
          <a:prstGeom prst="rect">
            <a:avLst/>
          </a:prstGeom>
        </p:spPr>
        <p:txBody>
          <a:bodyPr wrap="square">
            <a:spAutoFit/>
          </a:bodyPr>
          <a:lstStyle/>
          <a:p>
            <a:pPr algn="just"/>
            <a:r>
              <a:rPr lang="ru-RU" sz="2200" b="1" dirty="0" smtClean="0">
                <a:solidFill>
                  <a:srgbClr val="FF0000"/>
                </a:solidFill>
                <a:latin typeface="Palatino Linotype" panose="02040502050505030304" pitchFamily="18" charset="0"/>
              </a:rPr>
              <a:t>М.П. Сухачев «Дети блокады» </a:t>
            </a:r>
          </a:p>
          <a:p>
            <a:pPr algn="just"/>
            <a:endParaRPr lang="ru-RU" sz="2000" dirty="0">
              <a:latin typeface="Palatino Linotype" panose="02040502050505030304" pitchFamily="18" charset="0"/>
            </a:endParaRPr>
          </a:p>
          <a:p>
            <a:pPr algn="just"/>
            <a:r>
              <a:rPr lang="ru-RU" sz="2000" dirty="0" smtClean="0">
                <a:latin typeface="Palatino Linotype" panose="02040502050505030304" pitchFamily="18" charset="0"/>
              </a:rPr>
              <a:t>	</a:t>
            </a:r>
            <a:r>
              <a:rPr lang="ru-RU" dirty="0" smtClean="0">
                <a:latin typeface="Palatino Linotype" panose="02040502050505030304" pitchFamily="18" charset="0"/>
              </a:rPr>
              <a:t>Во все времена нет большего горя, чем страдающий ребёнок. </a:t>
            </a:r>
          </a:p>
          <a:p>
            <a:pPr algn="just"/>
            <a:r>
              <a:rPr lang="ru-RU" dirty="0">
                <a:latin typeface="Palatino Linotype" panose="02040502050505030304" pitchFamily="18" charset="0"/>
              </a:rPr>
              <a:t>	</a:t>
            </a:r>
            <a:r>
              <a:rPr lang="ru-RU" dirty="0" smtClean="0">
                <a:latin typeface="Palatino Linotype" panose="02040502050505030304" pitchFamily="18" charset="0"/>
              </a:rPr>
              <a:t>Блокадные дети - особая тема. Рано повзрослевшие, не по-детски серьёзные и мудрые они изо всех своих сил наравне с взрослыми приближали победу. </a:t>
            </a:r>
          </a:p>
          <a:p>
            <a:pPr algn="just"/>
            <a:r>
              <a:rPr lang="ru-RU" dirty="0">
                <a:latin typeface="Palatino Linotype" panose="02040502050505030304" pitchFamily="18" charset="0"/>
              </a:rPr>
              <a:t>	</a:t>
            </a:r>
            <a:r>
              <a:rPr lang="ru-RU" dirty="0" smtClean="0">
                <a:latin typeface="Palatino Linotype" panose="02040502050505030304" pitchFamily="18" charset="0"/>
              </a:rPr>
              <a:t>Повесть Михаила Павловича Сухачева «Дети блокады» рассказывает о блокаде Ленинграда в годы Великой Отечественной войны. 	С сентября 1941 по январь 1944 года фашисты каждый день по нескольку раз бомбили и обстреливали город. Более миллиона ленинградцев умерло от голода и холода, но они не сдавались, героически работая и перенося лишения. </a:t>
            </a:r>
          </a:p>
          <a:p>
            <a:pPr algn="just"/>
            <a:r>
              <a:rPr lang="ru-RU" dirty="0">
                <a:latin typeface="Palatino Linotype" panose="02040502050505030304" pitchFamily="18" charset="0"/>
              </a:rPr>
              <a:t>	</a:t>
            </a:r>
            <a:r>
              <a:rPr lang="ru-RU" dirty="0" smtClean="0">
                <a:latin typeface="Palatino Linotype" panose="02040502050505030304" pitchFamily="18" charset="0"/>
              </a:rPr>
              <a:t>Герои книги, - дети блокадного Ленинграда, Витя Стогов и его друзья, - тушили на чердаках зажигательные бомбы, ловили сигнальщиков-диверсантов, помогали людям выстоять. </a:t>
            </a:r>
          </a:p>
          <a:p>
            <a:pPr algn="just"/>
            <a:r>
              <a:rPr lang="ru-RU" dirty="0">
                <a:latin typeface="Palatino Linotype" panose="02040502050505030304" pitchFamily="18" charset="0"/>
              </a:rPr>
              <a:t>	</a:t>
            </a:r>
            <a:r>
              <a:rPr lang="ru-RU" dirty="0" smtClean="0">
                <a:latin typeface="Palatino Linotype" panose="02040502050505030304" pitchFamily="18" charset="0"/>
              </a:rPr>
              <a:t>Любовь к Родине, стойкость, мужество, самоотверженность - вот главные черты этих ребят, благодаря которым они выдержали нечеловеческие испытания.</a:t>
            </a:r>
            <a:endParaRPr lang="ru-RU" dirty="0">
              <a:latin typeface="Palatino Linotype" panose="02040502050505030304" pitchFamily="18" charset="0"/>
            </a:endParaRPr>
          </a:p>
        </p:txBody>
      </p:sp>
    </p:spTree>
    <p:extLst>
      <p:ext uri="{BB962C8B-B14F-4D97-AF65-F5344CB8AC3E}">
        <p14:creationId xmlns:p14="http://schemas.microsoft.com/office/powerpoint/2010/main" val="125191313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166</Words>
  <Application>Microsoft Office PowerPoint</Application>
  <PresentationFormat>Широкоэкранный</PresentationFormat>
  <Paragraphs>68</Paragraphs>
  <Slides>12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Calibri Light</vt:lpstr>
      <vt:lpstr>Palatino Linotype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Марина Евгеньевна Харченко</dc:creator>
  <cp:lastModifiedBy>Марина Евгеньевна Харченко</cp:lastModifiedBy>
  <cp:revision>21</cp:revision>
  <dcterms:created xsi:type="dcterms:W3CDTF">2024-12-18T10:21:37Z</dcterms:created>
  <dcterms:modified xsi:type="dcterms:W3CDTF">2024-12-24T11:19:19Z</dcterms:modified>
</cp:coreProperties>
</file>