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6" r:id="rId4"/>
    <p:sldId id="258" r:id="rId5"/>
    <p:sldId id="266" r:id="rId6"/>
    <p:sldId id="265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CE62-858C-4EF6-BCD3-ECF02E6D31C3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409-7D9F-46DC-A018-E06DB9CB9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5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CE62-858C-4EF6-BCD3-ECF02E6D31C3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409-7D9F-46DC-A018-E06DB9CB9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2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CE62-858C-4EF6-BCD3-ECF02E6D31C3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409-7D9F-46DC-A018-E06DB9CB9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0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CE62-858C-4EF6-BCD3-ECF02E6D31C3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409-7D9F-46DC-A018-E06DB9CB9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CE62-858C-4EF6-BCD3-ECF02E6D31C3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409-7D9F-46DC-A018-E06DB9CB9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2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CE62-858C-4EF6-BCD3-ECF02E6D31C3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409-7D9F-46DC-A018-E06DB9CB9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8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CE62-858C-4EF6-BCD3-ECF02E6D31C3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409-7D9F-46DC-A018-E06DB9CB9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CE62-858C-4EF6-BCD3-ECF02E6D31C3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409-7D9F-46DC-A018-E06DB9CB9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95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CE62-858C-4EF6-BCD3-ECF02E6D31C3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409-7D9F-46DC-A018-E06DB9CB9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9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CE62-858C-4EF6-BCD3-ECF02E6D31C3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409-7D9F-46DC-A018-E06DB9CB9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CE62-858C-4EF6-BCD3-ECF02E6D31C3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E409-7D9F-46DC-A018-E06DB9CB9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1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CE62-858C-4EF6-BCD3-ECF02E6D31C3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E409-7D9F-46DC-A018-E06DB9CB9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3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78226" y="2229059"/>
            <a:ext cx="639469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  <a:latin typeface="Sprite Graffiti Shadow" panose="00000500000000000000" pitchFamily="2" charset="-52"/>
              </a:rPr>
              <a:t>День рождения </a:t>
            </a:r>
            <a:endParaRPr lang="en-US" sz="6600" dirty="0" smtClean="0">
              <a:solidFill>
                <a:srgbClr val="7030A0"/>
              </a:solidFill>
              <a:latin typeface="Sprite Graffiti Shadow" panose="00000500000000000000" pitchFamily="2" charset="-52"/>
            </a:endParaRPr>
          </a:p>
          <a:p>
            <a:pPr algn="ctr"/>
            <a:r>
              <a:rPr lang="ru-RU" sz="6600" dirty="0" smtClean="0">
                <a:solidFill>
                  <a:srgbClr val="7030A0"/>
                </a:solidFill>
                <a:latin typeface="Sprite Graffiti Shadow" panose="00000500000000000000" pitchFamily="2" charset="-52"/>
              </a:rPr>
              <a:t>Википедии</a:t>
            </a:r>
            <a:endParaRPr lang="ru-RU" sz="6600" dirty="0">
              <a:solidFill>
                <a:srgbClr val="7030A0"/>
              </a:solidFill>
              <a:latin typeface="Sprite Graffiti Shadow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4" y="5000624"/>
            <a:ext cx="2991127" cy="16750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29161" y="165379"/>
            <a:ext cx="701992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Книжный материк</a:t>
            </a:r>
            <a:r>
              <a:rPr lang="ru-RU" dirty="0">
                <a:solidFill>
                  <a:srgbClr val="FF0000"/>
                </a:solidFill>
                <a:latin typeface="Palatino Linotype" panose="0204050205050503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Palatino Linotype" panose="02040502050505030304" pitchFamily="18" charset="0"/>
              </a:rPr>
              <a:t>для тех кто любит книги и чтение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935" y="6029325"/>
            <a:ext cx="7977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Библиотека Краснодарского кооперативного института (филиал) </a:t>
            </a:r>
            <a:b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Российского университета кооперации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257282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6" y="818432"/>
            <a:ext cx="4174611" cy="35092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67993" y="58968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Sprite Graffiti Shadow" panose="00000500000000000000" pitchFamily="2" charset="-52"/>
              </a:rPr>
              <a:t>	15 января во всем мире празднуется день рождения Википедии - универсальной энциклопедии, </a:t>
            </a:r>
            <a:r>
              <a:rPr lang="ru-RU" sz="2400" dirty="0">
                <a:latin typeface="Sprite Graffiti Shadow" panose="00000500000000000000" pitchFamily="2" charset="-52"/>
              </a:rPr>
              <a:t>	</a:t>
            </a:r>
            <a:r>
              <a:rPr lang="ru-RU" sz="2400" dirty="0" smtClean="0">
                <a:latin typeface="Sprite Graffiti Shadow" panose="00000500000000000000" pitchFamily="2" charset="-52"/>
              </a:rPr>
              <a:t>свободно распространяемой во всемирной сети Интернет. </a:t>
            </a:r>
          </a:p>
          <a:p>
            <a:pPr algn="just"/>
            <a:r>
              <a:rPr lang="ru-RU" sz="2400" dirty="0">
                <a:latin typeface="Sprite Graffiti Shadow" panose="00000500000000000000" pitchFamily="2" charset="-52"/>
              </a:rPr>
              <a:t>	</a:t>
            </a:r>
            <a:r>
              <a:rPr lang="ru-RU" sz="2400" dirty="0" smtClean="0">
                <a:latin typeface="Sprite Graffiti Shadow" panose="00000500000000000000" pitchFamily="2" charset="-52"/>
              </a:rPr>
              <a:t>Одним из основных её достоинств является возможность представить информацию на родном языке, сохраняя её ценность в аспекте культурной принадлежности.</a:t>
            </a:r>
            <a:endParaRPr lang="ru-RU" sz="2400" dirty="0">
              <a:latin typeface="Sprite Graffiti Shadow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5291137"/>
            <a:ext cx="56864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8925" y="537471"/>
            <a:ext cx="93957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okio" panose="02000500020000020004" pitchFamily="2" charset="0"/>
                <a:ea typeface="Calibri" panose="020F0502020204030204" pitchFamily="34" charset="0"/>
              </a:rPr>
              <a:t>	По объёму </a:t>
            </a:r>
            <a:r>
              <a:rPr lang="ru-RU" sz="2400" b="1" dirty="0">
                <a:solidFill>
                  <a:srgbClr val="000000"/>
                </a:solidFill>
                <a:latin typeface="Tokio" panose="02000500020000020004" pitchFamily="2" charset="0"/>
                <a:ea typeface="Calibri" panose="020F0502020204030204" pitchFamily="34" charset="0"/>
              </a:rPr>
              <a:t>сведений и тематическому охвату Википедия считается самой полной энциклопедией из когда-либо создававшихся в истории человечества</a:t>
            </a:r>
            <a:r>
              <a:rPr lang="ru-RU" sz="2400" b="1" dirty="0" smtClean="0">
                <a:solidFill>
                  <a:srgbClr val="000000"/>
                </a:solidFill>
                <a:latin typeface="Tokio" panose="02000500020000020004" pitchFamily="2" charset="0"/>
                <a:ea typeface="Calibri" panose="020F0502020204030204" pitchFamily="34" charset="0"/>
              </a:rPr>
              <a:t>.</a:t>
            </a:r>
            <a:endParaRPr lang="en-US" sz="2400" b="1" dirty="0" smtClean="0">
              <a:solidFill>
                <a:srgbClr val="000000"/>
              </a:solidFill>
              <a:latin typeface="Tokio" panose="02000500020000020004" pitchFamily="2" charset="0"/>
              <a:ea typeface="Calibri" panose="020F0502020204030204" pitchFamily="34" charset="0"/>
            </a:endParaRPr>
          </a:p>
          <a:p>
            <a:pPr algn="just"/>
            <a:endParaRPr lang="en-US" sz="2400" b="1" dirty="0">
              <a:solidFill>
                <a:srgbClr val="000000"/>
              </a:solidFill>
              <a:latin typeface="Tokio" panose="02000500020000020004" pitchFamily="2" charset="0"/>
              <a:ea typeface="Calibri" panose="020F0502020204030204" pitchFamily="34" charset="0"/>
            </a:endParaRPr>
          </a:p>
          <a:p>
            <a:pPr algn="just"/>
            <a:endParaRPr lang="en-US" sz="2400" b="1" dirty="0" smtClean="0">
              <a:solidFill>
                <a:srgbClr val="000000"/>
              </a:solidFill>
              <a:latin typeface="Tokio" panose="02000500020000020004" pitchFamily="2" charset="0"/>
              <a:ea typeface="Calibri" panose="020F0502020204030204" pitchFamily="34" charset="0"/>
            </a:endParaRPr>
          </a:p>
          <a:p>
            <a:pPr algn="just"/>
            <a:endParaRPr lang="en-US" sz="2400" b="1" dirty="0">
              <a:solidFill>
                <a:srgbClr val="000000"/>
              </a:solidFill>
              <a:latin typeface="Tokio" panose="02000500020000020004" pitchFamily="2" charset="0"/>
              <a:ea typeface="Calibri" panose="020F0502020204030204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okio" panose="02000500020000020004" pitchFamily="2" charset="0"/>
                <a:ea typeface="Calibri" panose="020F0502020204030204" pitchFamily="34" charset="0"/>
              </a:rPr>
              <a:t> </a:t>
            </a:r>
            <a:endParaRPr lang="en-US" sz="2400" b="1" dirty="0" smtClean="0">
              <a:solidFill>
                <a:srgbClr val="000000"/>
              </a:solidFill>
              <a:latin typeface="Tokio" panose="02000500020000020004" pitchFamily="2" charset="0"/>
              <a:ea typeface="Calibri" panose="020F0502020204030204" pitchFamily="34" charset="0"/>
            </a:endParaRPr>
          </a:p>
          <a:p>
            <a:pPr algn="just"/>
            <a:endParaRPr lang="en-US" sz="2400" b="1" dirty="0" smtClean="0">
              <a:solidFill>
                <a:srgbClr val="000000"/>
              </a:solidFill>
              <a:latin typeface="Tokio" panose="02000500020000020004" pitchFamily="2" charset="0"/>
              <a:ea typeface="Calibri" panose="020F0502020204030204" pitchFamily="34" charset="0"/>
            </a:endParaRPr>
          </a:p>
          <a:p>
            <a:pPr algn="just"/>
            <a:endParaRPr lang="en-US" sz="2400" b="1" dirty="0">
              <a:solidFill>
                <a:srgbClr val="000000"/>
              </a:solidFill>
              <a:latin typeface="Tokio" panose="02000500020000020004" pitchFamily="2" charset="0"/>
              <a:ea typeface="Calibri" panose="020F0502020204030204" pitchFamily="34" charset="0"/>
            </a:endParaRPr>
          </a:p>
          <a:p>
            <a:pPr algn="just"/>
            <a:endParaRPr lang="en-US" sz="2400" b="1" dirty="0" smtClean="0">
              <a:solidFill>
                <a:srgbClr val="000000"/>
              </a:solidFill>
              <a:latin typeface="Tokio" panose="02000500020000020004" pitchFamily="2" charset="0"/>
              <a:ea typeface="Calibri" panose="020F0502020204030204" pitchFamily="34" charset="0"/>
            </a:endParaRPr>
          </a:p>
          <a:p>
            <a:pPr algn="just"/>
            <a:endParaRPr lang="en-US" sz="2400" b="1" dirty="0">
              <a:solidFill>
                <a:srgbClr val="000000"/>
              </a:solidFill>
              <a:latin typeface="Tokio" panose="02000500020000020004" pitchFamily="2" charset="0"/>
              <a:ea typeface="Calibri" panose="020F0502020204030204" pitchFamily="34" charset="0"/>
            </a:endParaRPr>
          </a:p>
          <a:p>
            <a:pPr algn="just"/>
            <a:endParaRPr lang="ru-RU" sz="2400" b="1" dirty="0" smtClean="0">
              <a:solidFill>
                <a:srgbClr val="000000"/>
              </a:solidFill>
              <a:latin typeface="Tokio" panose="02000500020000020004" pitchFamily="2" charset="0"/>
              <a:ea typeface="Calibri" panose="020F0502020204030204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okio" panose="02000500020000020004" pitchFamily="2" charset="0"/>
                <a:ea typeface="Calibri" panose="020F0502020204030204" pitchFamily="34" charset="0"/>
              </a:rPr>
              <a:t>	Каждый </a:t>
            </a:r>
            <a:r>
              <a:rPr lang="ru-RU" sz="2400" b="1" dirty="0">
                <a:solidFill>
                  <a:srgbClr val="000000"/>
                </a:solidFill>
                <a:latin typeface="Tokio" panose="02000500020000020004" pitchFamily="2" charset="0"/>
                <a:ea typeface="Calibri" panose="020F0502020204030204" pitchFamily="34" charset="0"/>
              </a:rPr>
              <a:t>пользователь сети может зайти на сайт Википедии, найти и прочитать любую статью.</a:t>
            </a:r>
            <a:endParaRPr lang="ru-RU" sz="2400" dirty="0">
              <a:latin typeface="Tokio" panose="0200050002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184" y="2001671"/>
            <a:ext cx="4153065" cy="25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8" y="3399057"/>
            <a:ext cx="3926342" cy="27294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2425" y="73029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Sprite Graffiti Shadow" panose="00000500000000000000" pitchFamily="2" charset="-52"/>
              </a:rPr>
              <a:t>	Её авторы и редакторы - это тысячи людей по всему миру, которые участвуют в написании, дополнении и переводе статей на более чем 250 языков мира.</a:t>
            </a:r>
            <a:endParaRPr lang="ru-RU" sz="2400" dirty="0">
              <a:latin typeface="Sprite Graffiti Shadow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322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289" y="1756682"/>
            <a:ext cx="4434087" cy="29486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6725" y="784192"/>
            <a:ext cx="64715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okio" panose="02000500020000020004" pitchFamily="2" charset="0"/>
              </a:rPr>
              <a:t>	Основной принцип статей Википедии - нейтральная точка зрения: только факты. 	Политика Википедии и правила участия в её создании определяются сообществом. 	Решения принимаются на основе согласия. Другими словами, каждый участник, высказывая мнение, представляет и соответствующие аргументы. </a:t>
            </a:r>
          </a:p>
          <a:p>
            <a:pPr algn="just"/>
            <a:r>
              <a:rPr lang="ru-RU" sz="2400" dirty="0">
                <a:latin typeface="Tokio" panose="02000500020000020004" pitchFamily="2" charset="0"/>
              </a:rPr>
              <a:t>	</a:t>
            </a:r>
            <a:r>
              <a:rPr lang="ru-RU" sz="2400" dirty="0" smtClean="0">
                <a:latin typeface="Tokio" panose="02000500020000020004" pitchFamily="2" charset="0"/>
              </a:rPr>
              <a:t>Дальше участники рассматривают аргументы друг друга, в результате кто-то может изменить своё мнение. </a:t>
            </a:r>
          </a:p>
          <a:p>
            <a:pPr algn="just"/>
            <a:r>
              <a:rPr lang="ru-RU" sz="2400" dirty="0">
                <a:latin typeface="Tokio" panose="02000500020000020004" pitchFamily="2" charset="0"/>
              </a:rPr>
              <a:t>	</a:t>
            </a:r>
            <a:r>
              <a:rPr lang="ru-RU" sz="2400" dirty="0" smtClean="0">
                <a:latin typeface="Tokio" panose="02000500020000020004" pitchFamily="2" charset="0"/>
              </a:rPr>
              <a:t>В итоге по достижении консенсуса принимается окончательное решение.</a:t>
            </a:r>
            <a:endParaRPr lang="ru-RU" sz="2400" dirty="0">
              <a:latin typeface="Tokio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7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3475" y="5346026"/>
            <a:ext cx="9401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Sprite Graffiti Shadow" panose="00000500000000000000" pitchFamily="2" charset="-52"/>
              </a:rPr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0075" y="58531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Sprite Graffiti Shadow" panose="00000500000000000000" pitchFamily="2" charset="-52"/>
              </a:rPr>
              <a:t>	</a:t>
            </a:r>
            <a:r>
              <a:rPr lang="ru-RU" sz="2000" dirty="0" smtClean="0">
                <a:latin typeface="Sprite Graffiti Shadow" panose="00000500000000000000" pitchFamily="2" charset="-52"/>
              </a:rPr>
              <a:t>«</a:t>
            </a:r>
            <a:r>
              <a:rPr lang="ru-RU" sz="2000" dirty="0">
                <a:latin typeface="Sprite Graffiti Shadow" panose="00000500000000000000" pitchFamily="2" charset="-52"/>
              </a:rPr>
              <a:t>Википедия» - свободная общедоступная </a:t>
            </a:r>
            <a:r>
              <a:rPr lang="ru-RU" sz="2000" dirty="0" err="1">
                <a:latin typeface="Sprite Graffiti Shadow" panose="00000500000000000000" pitchFamily="2" charset="-52"/>
              </a:rPr>
              <a:t>мультиязычная</a:t>
            </a:r>
            <a:r>
              <a:rPr lang="ru-RU" sz="2000" dirty="0">
                <a:latin typeface="Sprite Graffiti Shadow" panose="00000500000000000000" pitchFamily="2" charset="-52"/>
              </a:rPr>
              <a:t> универсальная интернет-энциклопедия, реализованная на принципах Вики. </a:t>
            </a:r>
            <a:r>
              <a:rPr lang="ru-RU" sz="2000" dirty="0" smtClean="0">
                <a:latin typeface="Sprite Graffiti Shadow" panose="00000500000000000000" pitchFamily="2" charset="-52"/>
              </a:rPr>
              <a:t>	Владелец </a:t>
            </a:r>
            <a:r>
              <a:rPr lang="ru-RU" sz="2000" dirty="0">
                <a:latin typeface="Sprite Graffiti Shadow" panose="00000500000000000000" pitchFamily="2" charset="-52"/>
              </a:rPr>
              <a:t>сайта - американская некоммерческая организация «Фонд </a:t>
            </a:r>
            <a:r>
              <a:rPr lang="ru-RU" sz="2000" dirty="0" err="1">
                <a:latin typeface="Sprite Graffiti Shadow" panose="00000500000000000000" pitchFamily="2" charset="-52"/>
              </a:rPr>
              <a:t>Викимедиа</a:t>
            </a:r>
            <a:r>
              <a:rPr lang="ru-RU" sz="2000" dirty="0">
                <a:latin typeface="Sprite Graffiti Shadow" panose="00000500000000000000" pitchFamily="2" charset="-52"/>
              </a:rPr>
              <a:t>», имеющая 39 региональных представительств.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24274" y="3616300"/>
            <a:ext cx="7400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okio" panose="02000500020000020004" pitchFamily="2" charset="0"/>
              </a:rPr>
              <a:t>	</a:t>
            </a:r>
            <a:r>
              <a:rPr lang="ru-RU" sz="2400" dirty="0" smtClean="0">
                <a:latin typeface="Tokio" panose="02000500020000020004" pitchFamily="2" charset="0"/>
              </a:rPr>
              <a:t>Название </a:t>
            </a:r>
            <a:r>
              <a:rPr lang="ru-RU" sz="2400" dirty="0">
                <a:latin typeface="Tokio" panose="02000500020000020004" pitchFamily="2" charset="0"/>
              </a:rPr>
              <a:t>энциклопедии образовано от английских слов </a:t>
            </a:r>
            <a:r>
              <a:rPr lang="ru-RU" sz="2400" dirty="0" smtClean="0">
                <a:latin typeface="Tokio" panose="02000500020000020004" pitchFamily="2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wiki</a:t>
            </a:r>
            <a:r>
              <a:rPr lang="ru-RU" sz="2400" dirty="0">
                <a:latin typeface="Tokio" panose="02000500020000020004" pitchFamily="2" charset="0"/>
              </a:rPr>
              <a:t>» («вики» - технология, лежащая в основе функционирования сайта; в свою очередь заимствовано из гавайского языка, в котором оно имеет значение «быстро») и </a:t>
            </a:r>
            <a:r>
              <a:rPr lang="ru-RU" sz="2400" dirty="0" smtClean="0">
                <a:latin typeface="Tokio" panose="02000500020000020004" pitchFamily="2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encyopedia</a:t>
            </a:r>
            <a:r>
              <a:rPr lang="ru-RU" sz="2400" dirty="0" smtClean="0">
                <a:latin typeface="Tokio" panose="02000500020000020004" pitchFamily="2" charset="0"/>
              </a:rPr>
              <a:t>» </a:t>
            </a:r>
            <a:r>
              <a:rPr lang="ru-RU" sz="2400" dirty="0">
                <a:latin typeface="Tokio" panose="02000500020000020004" pitchFamily="2" charset="0"/>
              </a:rPr>
              <a:t>(энциклопедия).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99" y="380037"/>
            <a:ext cx="3676651" cy="2180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3188940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62462" y="375760"/>
            <a:ext cx="7319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okio" panose="02000500020000020004" pitchFamily="2" charset="0"/>
              </a:rPr>
              <a:t>	</a:t>
            </a:r>
            <a:r>
              <a:rPr lang="ru-RU" sz="2400" dirty="0" smtClean="0">
                <a:latin typeface="Tokio" panose="02000500020000020004" pitchFamily="2" charset="0"/>
              </a:rPr>
              <a:t>Сегодня </a:t>
            </a:r>
            <a:r>
              <a:rPr lang="ru-RU" sz="2400" dirty="0">
                <a:latin typeface="Tokio" panose="02000500020000020004" pitchFamily="2" charset="0"/>
              </a:rPr>
              <a:t>Википедия </a:t>
            </a:r>
            <a:r>
              <a:rPr lang="en-US" sz="2400" dirty="0" smtClean="0">
                <a:latin typeface="Tokio" panose="02000500020000020004" pitchFamily="2" charset="0"/>
              </a:rPr>
              <a:t>-</a:t>
            </a:r>
            <a:r>
              <a:rPr lang="ru-RU" sz="2400" dirty="0" smtClean="0">
                <a:latin typeface="Tokio" panose="02000500020000020004" pitchFamily="2" charset="0"/>
              </a:rPr>
              <a:t> </a:t>
            </a:r>
            <a:r>
              <a:rPr lang="ru-RU" sz="2400" dirty="0">
                <a:latin typeface="Tokio" panose="02000500020000020004" pitchFamily="2" charset="0"/>
              </a:rPr>
              <a:t>шестой по посещаемости ресурс в мире, согласно данным американского исследователя интернет-статистики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Alexa</a:t>
            </a:r>
            <a:r>
              <a:rPr lang="ru-RU" sz="2400" dirty="0">
                <a:latin typeface="Tokio" panose="02000500020000020004" pitchFamily="2" charset="0"/>
              </a:rPr>
              <a:t>. </a:t>
            </a:r>
            <a:endParaRPr lang="en-US" sz="2400" dirty="0" smtClean="0">
              <a:latin typeface="Tokio" panose="02000500020000020004" pitchFamily="2" charset="0"/>
            </a:endParaRPr>
          </a:p>
          <a:p>
            <a:pPr algn="just"/>
            <a:r>
              <a:rPr lang="en-US" sz="2400" dirty="0">
                <a:latin typeface="Tokio" panose="02000500020000020004" pitchFamily="2" charset="0"/>
              </a:rPr>
              <a:t>	</a:t>
            </a:r>
            <a:r>
              <a:rPr lang="ru-RU" sz="2400" dirty="0" smtClean="0">
                <a:latin typeface="Tokio" panose="02000500020000020004" pitchFamily="2" charset="0"/>
              </a:rPr>
              <a:t>Обходят </a:t>
            </a:r>
            <a:r>
              <a:rPr lang="ru-RU" sz="2400" dirty="0">
                <a:latin typeface="Tokio" panose="02000500020000020004" pitchFamily="2" charset="0"/>
              </a:rPr>
              <a:t>Свободную энциклопедию только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dirty="0">
                <a:latin typeface="Tokio" panose="02000500020000020004" pitchFamily="2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2400" dirty="0">
                <a:latin typeface="Tokio" panose="02000500020000020004" pitchFamily="2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dirty="0">
                <a:latin typeface="Tokio" panose="02000500020000020004" pitchFamily="2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Yahoo</a:t>
            </a:r>
            <a:r>
              <a:rPr lang="ru-RU" sz="2400" dirty="0">
                <a:latin typeface="Tokio" panose="02000500020000020004" pitchFamily="2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Baidu</a:t>
            </a:r>
            <a:r>
              <a:rPr lang="ru-RU" sz="2400" dirty="0">
                <a:latin typeface="Tokio" panose="02000500020000020004" pitchFamily="2" charset="0"/>
              </a:rPr>
              <a:t> (поисковая система на китайском языке).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9575" y="4928711"/>
            <a:ext cx="7743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Sprite Graffiti Shadow" panose="00000500000000000000" pitchFamily="2" charset="-52"/>
              </a:rPr>
              <a:t>	</a:t>
            </a:r>
            <a:r>
              <a:rPr lang="ru-RU" sz="2400" dirty="0" smtClean="0">
                <a:latin typeface="Sprite Graffiti Shadow" panose="00000500000000000000" pitchFamily="2" charset="-52"/>
              </a:rPr>
              <a:t>Англоязычная Википедия насчитывает сегодня почти 4,5 миллиона статей, а русскоязычная </a:t>
            </a:r>
            <a:r>
              <a:rPr lang="en-US" sz="2400" dirty="0" smtClean="0">
                <a:latin typeface="Sprite Graffiti Shadow" panose="00000500000000000000" pitchFamily="2" charset="-52"/>
              </a:rPr>
              <a:t>-</a:t>
            </a:r>
            <a:r>
              <a:rPr lang="ru-RU" sz="2400" dirty="0" smtClean="0">
                <a:latin typeface="Sprite Graffiti Shadow" panose="00000500000000000000" pitchFamily="2" charset="-52"/>
              </a:rPr>
              <a:t> более 1 миллиона.</a:t>
            </a:r>
            <a:endParaRPr lang="ru-RU" sz="2400" dirty="0">
              <a:latin typeface="Sprite Graffiti Shadow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425" t="-3219" r="14767" b="3219"/>
          <a:stretch/>
        </p:blipFill>
        <p:spPr>
          <a:xfrm>
            <a:off x="176212" y="509111"/>
            <a:ext cx="3076576" cy="23674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9113" y="3268920"/>
            <a:ext cx="98250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Sprite Graffiti Shadow" panose="00000500000000000000" pitchFamily="2" charset="-52"/>
              </a:rPr>
              <a:t>	</a:t>
            </a:r>
            <a:r>
              <a:rPr lang="ru-RU" sz="2000" dirty="0" smtClean="0">
                <a:latin typeface="Sprite Graffiti Shadow" panose="00000500000000000000" pitchFamily="2" charset="-52"/>
              </a:rPr>
              <a:t>Русская </a:t>
            </a:r>
            <a:r>
              <a:rPr lang="ru-RU" sz="2000" dirty="0">
                <a:latin typeface="Sprite Graffiti Shadow" panose="00000500000000000000" pitchFamily="2" charset="-52"/>
              </a:rPr>
              <a:t>«Википедия» занимает 7-е место по количеству статей среди всех языковых разделов Википедии (после английской, немецкой, нидерландской, французской, шведской и итальянской Википедий), имея в своём составе более миллиона статей.</a:t>
            </a:r>
          </a:p>
        </p:txBody>
      </p:sp>
    </p:spTree>
    <p:extLst>
      <p:ext uri="{BB962C8B-B14F-4D97-AF65-F5344CB8AC3E}">
        <p14:creationId xmlns:p14="http://schemas.microsoft.com/office/powerpoint/2010/main" val="1837067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</Words>
  <Application>Microsoft Office PowerPoint</Application>
  <PresentationFormat>Широкоэкранный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Palatino Linotype</vt:lpstr>
      <vt:lpstr>Sprite Graffiti Shadow</vt:lpstr>
      <vt:lpstr>Times New Roman</vt:lpstr>
      <vt:lpstr>Tokio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Евгеньевна Харченко</dc:creator>
  <cp:lastModifiedBy>Марина Евгеньевна Харченко</cp:lastModifiedBy>
  <cp:revision>14</cp:revision>
  <dcterms:created xsi:type="dcterms:W3CDTF">2024-12-18T06:33:11Z</dcterms:created>
  <dcterms:modified xsi:type="dcterms:W3CDTF">2024-12-18T10:35:46Z</dcterms:modified>
</cp:coreProperties>
</file>