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8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 u="sng">
                <a:solidFill>
                  <a:srgbClr val="FFAD3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 u="sng">
                <a:solidFill>
                  <a:srgbClr val="FFAD3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1965960"/>
            <a:ext cx="7621777" cy="32003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717535" y="1973580"/>
            <a:ext cx="1426464" cy="1432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3352" y="-32511"/>
            <a:ext cx="833729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267" y="2016378"/>
            <a:ext cx="8376284" cy="4415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 u="sng">
                <a:solidFill>
                  <a:srgbClr val="FFAD3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26" Type="http://schemas.openxmlformats.org/officeDocument/2006/relationships/image" Target="../media/image38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29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36.png"/><Relationship Id="rId32" Type="http://schemas.openxmlformats.org/officeDocument/2006/relationships/hyperlink" Target="mailto:asuglobov@ruc.su" TargetMode="External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23" Type="http://schemas.openxmlformats.org/officeDocument/2006/relationships/image" Target="../media/image35.png"/><Relationship Id="rId28" Type="http://schemas.openxmlformats.org/officeDocument/2006/relationships/image" Target="../media/image40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31" Type="http://schemas.openxmlformats.org/officeDocument/2006/relationships/hyperlink" Target="mailto:a_suglobov@mail.ru" TargetMode="External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4.png"/><Relationship Id="rId27" Type="http://schemas.openxmlformats.org/officeDocument/2006/relationships/image" Target="../media/image39.png"/><Relationship Id="rId30" Type="http://schemas.openxmlformats.org/officeDocument/2006/relationships/hyperlink" Target="mailto:okaurova@ruc.s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heb.ruc.su/science/vestnik-ruk/" TargetMode="External"/><Relationship Id="rId2" Type="http://schemas.openxmlformats.org/officeDocument/2006/relationships/hyperlink" Target="https://www.ruc.su/science/publications/nauchno_teoreticheskiy_zhurna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gels.ruc.su/science/basi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aukaru.ru/ru/nauka/journal/11/view" TargetMode="External"/><Relationship Id="rId2" Type="http://schemas.openxmlformats.org/officeDocument/2006/relationships/hyperlink" Target="https://openscience.academy/e_journal_o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iorpub.com/ru/nauka/news/glavnomu-redaktoru-nauchnogo-zhurnala-vak-russian-journal-of-management-prisvoeno-pochetnoe-zvanie-zasluzhennyi-deiatel-nauki-rossiiskoi-federatsii-167869253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242815"/>
            <a:ext cx="6725411" cy="275844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6833616" y="2590800"/>
            <a:ext cx="2307590" cy="1929764"/>
            <a:chOff x="6833616" y="2590800"/>
            <a:chExt cx="2307590" cy="1929764"/>
          </a:xfrm>
        </p:grpSpPr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3616" y="4244339"/>
              <a:ext cx="2307335" cy="27584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833616" y="2590800"/>
              <a:ext cx="2307590" cy="1659889"/>
            </a:xfrm>
            <a:custGeom>
              <a:avLst/>
              <a:gdLst/>
              <a:ahLst/>
              <a:cxnLst/>
              <a:rect l="l" t="t" r="r" b="b"/>
              <a:pathLst>
                <a:path w="2307590" h="1659889">
                  <a:moveTo>
                    <a:pt x="2307335" y="0"/>
                  </a:moveTo>
                  <a:lnTo>
                    <a:pt x="0" y="0"/>
                  </a:lnTo>
                  <a:lnTo>
                    <a:pt x="0" y="1659636"/>
                  </a:lnTo>
                  <a:lnTo>
                    <a:pt x="2307335" y="1659636"/>
                  </a:lnTo>
                  <a:lnTo>
                    <a:pt x="2307335" y="0"/>
                  </a:lnTo>
                  <a:close/>
                </a:path>
              </a:pathLst>
            </a:custGeom>
            <a:solidFill>
              <a:srgbClr val="EF93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05700" y="3127248"/>
              <a:ext cx="984503" cy="547115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396746" y="5716016"/>
            <a:ext cx="582358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 smtClean="0">
                <a:solidFill>
                  <a:srgbClr val="FFFFFF"/>
                </a:solidFill>
                <a:latin typeface="Times New Roman"/>
                <a:cs typeface="Times New Roman"/>
              </a:rPr>
              <a:t>Краснодарский</a:t>
            </a:r>
            <a:r>
              <a:rPr sz="1800" b="1" spc="-7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кооперативный</a:t>
            </a:r>
            <a:r>
              <a:rPr sz="18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институт,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</a:pPr>
            <a:r>
              <a:rPr lang="ru-RU" sz="1800" b="1" dirty="0" smtClean="0">
                <a:solidFill>
                  <a:srgbClr val="FFFFFF"/>
                </a:solidFill>
                <a:latin typeface="Times New Roman"/>
                <a:cs typeface="Times New Roman"/>
              </a:rPr>
              <a:t>350015 г. Краснодар, ул. им. Митрофана Седина, </a:t>
            </a:r>
          </a:p>
          <a:p>
            <a:pPr marL="12700" marR="5080" algn="ctr">
              <a:lnSpc>
                <a:spcPct val="100000"/>
              </a:lnSpc>
            </a:pPr>
            <a:r>
              <a:rPr lang="ru-RU" sz="1800" b="1" dirty="0" smtClean="0">
                <a:solidFill>
                  <a:srgbClr val="FFFFFF"/>
                </a:solidFill>
                <a:latin typeface="Times New Roman"/>
                <a:cs typeface="Times New Roman"/>
              </a:rPr>
              <a:t>д. 168/1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0" y="2590800"/>
            <a:ext cx="6725920" cy="1659889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151765" rIns="0" bIns="0" rtlCol="0">
            <a:spAutoFit/>
          </a:bodyPr>
          <a:lstStyle/>
          <a:p>
            <a:pPr marL="2143125" marR="1221740" indent="-959485">
              <a:lnSpc>
                <a:spcPct val="100000"/>
              </a:lnSpc>
              <a:spcBef>
                <a:spcPts val="1195"/>
              </a:spcBef>
              <a:tabLst>
                <a:tab pos="5219700" algn="l"/>
              </a:tabLst>
            </a:pP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5.2.3</a:t>
            </a:r>
            <a:r>
              <a:rPr sz="28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РЕГИОНАЛЬНАЯ</a:t>
            </a: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И </a:t>
            </a:r>
            <a:r>
              <a:rPr sz="2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ОТРАСЛЕВАЯ</a:t>
            </a:r>
            <a:endParaRPr sz="2800">
              <a:latin typeface="Times New Roman"/>
              <a:cs typeface="Times New Roman"/>
            </a:endParaRPr>
          </a:p>
          <a:p>
            <a:pPr marL="2120265">
              <a:lnSpc>
                <a:spcPct val="100000"/>
              </a:lnSpc>
            </a:pPr>
            <a:r>
              <a:rPr sz="2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ЭКОНОМИКА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914905" y="916304"/>
            <a:ext cx="545211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305" dirty="0"/>
              <a:t>А</a:t>
            </a:r>
            <a:r>
              <a:rPr sz="6000" dirty="0"/>
              <a:t>С</a:t>
            </a:r>
            <a:r>
              <a:rPr sz="6000" spc="-5" dirty="0"/>
              <a:t>ПИ</a:t>
            </a:r>
            <a:r>
              <a:rPr sz="6000" spc="-780" dirty="0"/>
              <a:t>Р</a:t>
            </a:r>
            <a:r>
              <a:rPr sz="6000" spc="-5" dirty="0"/>
              <a:t>АНТУ</a:t>
            </a:r>
            <a:r>
              <a:rPr sz="6000" spc="-780" dirty="0"/>
              <a:t>Р</a:t>
            </a:r>
            <a:r>
              <a:rPr sz="6000" spc="5" dirty="0"/>
              <a:t>А</a:t>
            </a:r>
            <a:endParaRPr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11440" y="609600"/>
            <a:ext cx="1432560" cy="1369060"/>
          </a:xfrm>
          <a:custGeom>
            <a:avLst/>
            <a:gdLst/>
            <a:ahLst/>
            <a:cxnLst/>
            <a:rect l="l" t="t" r="r" b="b"/>
            <a:pathLst>
              <a:path w="1432559" h="1369060">
                <a:moveTo>
                  <a:pt x="1432559" y="0"/>
                </a:moveTo>
                <a:lnTo>
                  <a:pt x="0" y="0"/>
                </a:lnTo>
                <a:lnTo>
                  <a:pt x="0" y="1368552"/>
                </a:lnTo>
                <a:lnTo>
                  <a:pt x="1432559" y="1368552"/>
                </a:lnTo>
                <a:lnTo>
                  <a:pt x="1432559" y="0"/>
                </a:lnTo>
                <a:close/>
              </a:path>
            </a:pathLst>
          </a:custGeom>
          <a:solidFill>
            <a:srgbClr val="EF93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7566659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331470" rIns="0" bIns="0" rtlCol="0">
            <a:spAutoFit/>
          </a:bodyPr>
          <a:lstStyle/>
          <a:p>
            <a:pPr marL="518795">
              <a:lnSpc>
                <a:spcPct val="100000"/>
              </a:lnSpc>
              <a:spcBef>
                <a:spcPts val="2610"/>
              </a:spcBef>
            </a:pPr>
            <a:r>
              <a:rPr sz="3200" dirty="0"/>
              <a:t>КАК</a:t>
            </a:r>
            <a:r>
              <a:rPr sz="3200" spc="-15" dirty="0"/>
              <a:t> </a:t>
            </a:r>
            <a:r>
              <a:rPr sz="3200" dirty="0"/>
              <a:t>ПОСТУПИТЬ</a:t>
            </a:r>
            <a:r>
              <a:rPr sz="3200" spc="-45" dirty="0"/>
              <a:t> </a:t>
            </a:r>
            <a:r>
              <a:rPr sz="3200" dirty="0"/>
              <a:t>В </a:t>
            </a:r>
            <a:r>
              <a:rPr sz="3200" spc="-10" dirty="0"/>
              <a:t>АСПИРАНТУРУ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168655" y="2089784"/>
            <a:ext cx="880808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Аспирантура</a:t>
            </a:r>
            <a:r>
              <a:rPr sz="12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12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форма</a:t>
            </a:r>
            <a:r>
              <a:rPr sz="12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подготовки</a:t>
            </a:r>
            <a:r>
              <a:rPr sz="12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педагогических</a:t>
            </a:r>
            <a:r>
              <a:rPr sz="12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кадров.</a:t>
            </a:r>
            <a:r>
              <a:rPr sz="12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Цель обучения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sz="12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аспирантуре</a:t>
            </a:r>
            <a:r>
              <a:rPr sz="12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12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получить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более</a:t>
            </a:r>
            <a:r>
              <a:rPr sz="12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расширенное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200" b="1" spc="10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углубленное</a:t>
            </a:r>
            <a:r>
              <a:rPr sz="1200" b="1" spc="10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понимание</a:t>
            </a:r>
            <a:r>
              <a:rPr sz="1200" b="1" spc="10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своей</a:t>
            </a:r>
            <a:r>
              <a:rPr sz="1200" b="1" spc="10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специальности,</a:t>
            </a:r>
            <a:r>
              <a:rPr sz="1200" b="1" spc="10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которое</a:t>
            </a:r>
            <a:r>
              <a:rPr sz="1200" b="1" spc="10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даст</a:t>
            </a:r>
            <a:r>
              <a:rPr sz="1200" b="1" spc="11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возможность</a:t>
            </a:r>
            <a:r>
              <a:rPr sz="1200" b="1" spc="10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аналитически</a:t>
            </a:r>
            <a:r>
              <a:rPr sz="1200" b="1" spc="11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подойти</a:t>
            </a:r>
            <a:r>
              <a:rPr sz="1200" b="1" spc="10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к</a:t>
            </a:r>
            <a:r>
              <a:rPr sz="1200" b="1" spc="10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существующим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актуальным проблемам региональной</a:t>
            </a:r>
            <a:r>
              <a:rPr sz="12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2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отраслевой</a:t>
            </a:r>
            <a:r>
              <a:rPr sz="1200" b="1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экономики. Обучение</a:t>
            </a:r>
            <a:r>
              <a:rPr sz="12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включает</a:t>
            </a:r>
            <a:r>
              <a:rPr sz="1200" b="1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образовательную</a:t>
            </a:r>
            <a:r>
              <a:rPr sz="12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часть,</a:t>
            </a:r>
            <a:r>
              <a:rPr sz="1200" b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педагогическую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деятельность,</a:t>
            </a:r>
            <a:r>
              <a:rPr sz="1200" b="1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практику,</a:t>
            </a:r>
            <a:r>
              <a:rPr sz="1200" b="1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исследовательскую</a:t>
            </a:r>
            <a:r>
              <a:rPr sz="1200" b="1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работу.</a:t>
            </a:r>
            <a:r>
              <a:rPr sz="1200" b="1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Аспиранты</a:t>
            </a:r>
            <a:r>
              <a:rPr sz="1200" b="1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выбирают</a:t>
            </a:r>
            <a:r>
              <a:rPr sz="1200" b="1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научное</a:t>
            </a:r>
            <a:r>
              <a:rPr sz="1200" b="1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направление,</a:t>
            </a:r>
            <a:r>
              <a:rPr sz="1200" b="1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тему</a:t>
            </a:r>
            <a:r>
              <a:rPr sz="1200" b="1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исследования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r>
              <a:rPr sz="1200" b="1" spc="45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своей</a:t>
            </a:r>
            <a:r>
              <a:rPr sz="1200" b="1" spc="4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диссертации.</a:t>
            </a:r>
            <a:r>
              <a:rPr sz="1200" b="1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sz="1200" b="1" spc="4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Казанском</a:t>
            </a:r>
            <a:r>
              <a:rPr sz="1200" b="1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кооперативном</a:t>
            </a:r>
            <a:r>
              <a:rPr sz="1200" b="1" spc="45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институте</a:t>
            </a:r>
            <a:r>
              <a:rPr sz="1200" b="1" spc="4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готовят</a:t>
            </a:r>
            <a:r>
              <a:rPr sz="1200" b="1" spc="4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аспирантов</a:t>
            </a:r>
            <a:r>
              <a:rPr sz="1200" b="1" spc="4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по</a:t>
            </a:r>
            <a:r>
              <a:rPr sz="1200" b="1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научной</a:t>
            </a:r>
            <a:r>
              <a:rPr sz="1200" b="1" spc="45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специальности</a:t>
            </a:r>
            <a:r>
              <a:rPr sz="1200" b="1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5.2.3 Региональная</a:t>
            </a:r>
            <a:r>
              <a:rPr sz="12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2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отраслевая</a:t>
            </a:r>
            <a:r>
              <a:rPr sz="12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экономика.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60792" y="643127"/>
            <a:ext cx="1187196" cy="127406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58267" y="3624833"/>
            <a:ext cx="416877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Перечень</a:t>
            </a:r>
            <a:r>
              <a:rPr sz="18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необходимых</a:t>
            </a:r>
            <a:r>
              <a:rPr sz="1800" b="1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документов: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sz="1800" spc="45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паспорт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sz="1800" spc="15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документ</a:t>
            </a: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об</a:t>
            </a: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образовании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sz="1800" spc="45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rebuchet MS"/>
                <a:cs typeface="Trebuchet MS"/>
              </a:rPr>
              <a:t>ИНН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СНИЛС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sz="1800" spc="15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r>
              <a:rPr sz="18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фото</a:t>
            </a:r>
            <a:r>
              <a:rPr sz="18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(3*4,</a:t>
            </a:r>
            <a:r>
              <a:rPr sz="18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цветные</a:t>
            </a:r>
            <a:r>
              <a:rPr sz="18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rebuchet MS"/>
                <a:cs typeface="Trebuchet MS"/>
              </a:rPr>
              <a:t>шт).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6303" y="5595801"/>
            <a:ext cx="1280160" cy="993647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23738" y="5574030"/>
            <a:ext cx="1805461" cy="97688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86400" y="5538217"/>
            <a:ext cx="1118616" cy="102412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62800" y="5562600"/>
            <a:ext cx="1118616" cy="99974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11440" y="609600"/>
            <a:ext cx="1432560" cy="1369060"/>
          </a:xfrm>
          <a:custGeom>
            <a:avLst/>
            <a:gdLst/>
            <a:ahLst/>
            <a:cxnLst/>
            <a:rect l="l" t="t" r="r" b="b"/>
            <a:pathLst>
              <a:path w="1432559" h="1369060">
                <a:moveTo>
                  <a:pt x="1432559" y="0"/>
                </a:moveTo>
                <a:lnTo>
                  <a:pt x="0" y="0"/>
                </a:lnTo>
                <a:lnTo>
                  <a:pt x="0" y="1368552"/>
                </a:lnTo>
                <a:lnTo>
                  <a:pt x="1432559" y="1368552"/>
                </a:lnTo>
                <a:lnTo>
                  <a:pt x="1432559" y="0"/>
                </a:lnTo>
                <a:close/>
              </a:path>
            </a:pathLst>
          </a:custGeom>
          <a:solidFill>
            <a:srgbClr val="EF93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7566659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403860" rIns="0" bIns="0" rtlCol="0">
            <a:spAutoFit/>
          </a:bodyPr>
          <a:lstStyle/>
          <a:p>
            <a:pPr marL="519430">
              <a:lnSpc>
                <a:spcPct val="100000"/>
              </a:lnSpc>
              <a:spcBef>
                <a:spcPts val="3180"/>
              </a:spcBef>
            </a:pPr>
            <a:r>
              <a:rPr sz="3200" spc="-10" dirty="0"/>
              <a:t>КОНКУРЕНТНЫЕ</a:t>
            </a:r>
            <a:r>
              <a:rPr sz="3200" spc="-100" dirty="0"/>
              <a:t> </a:t>
            </a:r>
            <a:r>
              <a:rPr sz="3200" spc="-10" dirty="0"/>
              <a:t>ПРЕИМУЩЕСТВА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258267" y="2016378"/>
            <a:ext cx="8376284" cy="3961854"/>
          </a:xfrm>
          <a:prstGeom prst="rect">
            <a:avLst/>
          </a:prstGeom>
        </p:spPr>
        <p:txBody>
          <a:bodyPr vert="horz" wrap="square" lIns="0" tIns="83058" rIns="0" bIns="0" rtlCol="0">
            <a:spAutoFit/>
          </a:bodyPr>
          <a:lstStyle/>
          <a:p>
            <a:pPr marL="68580" marR="5080">
              <a:lnSpc>
                <a:spcPct val="100000"/>
              </a:lnSpc>
              <a:spcBef>
                <a:spcPts val="100"/>
              </a:spcBef>
            </a:pPr>
            <a:r>
              <a:rPr u="none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Можно</a:t>
            </a:r>
            <a:r>
              <a:rPr u="none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выбрать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тему</a:t>
            </a:r>
            <a:r>
              <a:rPr u="none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научных</a:t>
            </a:r>
            <a:r>
              <a:rPr u="none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исследований</a:t>
            </a:r>
            <a:r>
              <a:rPr u="none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u="none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самостоятельно</a:t>
            </a:r>
            <a:r>
              <a:rPr u="none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может</a:t>
            </a:r>
            <a:r>
              <a:rPr u="none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формировать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график</a:t>
            </a:r>
            <a:r>
              <a:rPr u="none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25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исследовательской</a:t>
            </a:r>
            <a:r>
              <a:rPr u="none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работы;</a:t>
            </a:r>
          </a:p>
          <a:p>
            <a:pPr marL="68580">
              <a:lnSpc>
                <a:spcPct val="100000"/>
              </a:lnSpc>
            </a:pPr>
            <a:r>
              <a:rPr u="none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u="none" spc="-90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Два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диссертационных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совета</a:t>
            </a:r>
            <a:r>
              <a:rPr u="none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u="none" dirty="0">
                <a:solidFill>
                  <a:srgbClr val="FFFFFF"/>
                </a:solidFill>
              </a:rPr>
              <a:t>75.2.046.01</a:t>
            </a:r>
            <a:r>
              <a:rPr u="none" spc="-20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и</a:t>
            </a:r>
            <a:r>
              <a:rPr u="none" spc="-50" dirty="0">
                <a:solidFill>
                  <a:srgbClr val="FFFFFF"/>
                </a:solidFill>
              </a:rPr>
              <a:t> </a:t>
            </a:r>
            <a:r>
              <a:rPr u="none" spc="-10" dirty="0">
                <a:solidFill>
                  <a:srgbClr val="FFFFFF"/>
                </a:solidFill>
              </a:rPr>
              <a:t>75.2.046.02)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;</a:t>
            </a:r>
          </a:p>
          <a:p>
            <a:pPr marL="68580" marR="281305">
              <a:lnSpc>
                <a:spcPct val="100000"/>
              </a:lnSpc>
            </a:pPr>
            <a:r>
              <a:rPr u="none" dirty="0" smtClean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u="none" spc="-95" dirty="0" smtClean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lang="ru-RU" u="none" spc="-10" dirty="0" smtClean="0">
                <a:solidFill>
                  <a:srgbClr val="FFFFFF"/>
                </a:solidFill>
                <a:latin typeface="Times New Roman"/>
                <a:cs typeface="Times New Roman"/>
              </a:rPr>
              <a:t>Возможность</a:t>
            </a:r>
            <a:r>
              <a:rPr u="none" spc="-35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участвовать</a:t>
            </a:r>
            <a:r>
              <a:rPr u="none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u="none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научных</a:t>
            </a:r>
            <a:r>
              <a:rPr u="none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конференциях</a:t>
            </a:r>
            <a:r>
              <a:rPr u="none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разных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городах</a:t>
            </a:r>
            <a:r>
              <a:rPr u="none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страны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u="none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мира,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50" dirty="0">
                <a:solidFill>
                  <a:srgbClr val="FFFFFF"/>
                </a:solidFill>
                <a:latin typeface="Times New Roman"/>
                <a:cs typeface="Times New Roman"/>
              </a:rPr>
              <a:t>а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также</a:t>
            </a:r>
            <a:r>
              <a:rPr u="none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может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выступать</a:t>
            </a:r>
            <a:r>
              <a:rPr u="none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докладами,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знакомиться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r>
              <a:rPr u="none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коллегами;</a:t>
            </a:r>
          </a:p>
          <a:p>
            <a:pPr marL="68580" marR="67310">
              <a:lnSpc>
                <a:spcPct val="100000"/>
              </a:lnSpc>
            </a:pPr>
            <a:r>
              <a:rPr u="none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u="none" spc="-80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Все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достоинства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студенческой</a:t>
            </a:r>
            <a:r>
              <a:rPr u="none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жизни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остаются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u="none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полном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объеме</a:t>
            </a:r>
            <a:r>
              <a:rPr u="none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можно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активно участвовать</a:t>
            </a:r>
            <a:r>
              <a:rPr u="none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u="none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творческой,</a:t>
            </a:r>
            <a:r>
              <a:rPr u="none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спортивной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культурной</a:t>
            </a:r>
            <a:r>
              <a:rPr u="none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жизни</a:t>
            </a:r>
            <a:r>
              <a:rPr u="none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университета;</a:t>
            </a:r>
          </a:p>
          <a:p>
            <a:pPr marL="68580" marR="793115">
              <a:lnSpc>
                <a:spcPct val="100000"/>
              </a:lnSpc>
              <a:spcBef>
                <a:spcPts val="5"/>
              </a:spcBef>
            </a:pPr>
            <a:r>
              <a:rPr u="none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u="none" spc="-105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Индивидуальный</a:t>
            </a:r>
            <a:r>
              <a:rPr u="none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подход</a:t>
            </a:r>
            <a:r>
              <a:rPr u="none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к</a:t>
            </a:r>
            <a:r>
              <a:rPr u="none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каждому</a:t>
            </a:r>
            <a:r>
              <a:rPr u="none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аспиранту</a:t>
            </a:r>
            <a:r>
              <a:rPr u="none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r>
              <a:rPr u="none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учетом</a:t>
            </a:r>
            <a:r>
              <a:rPr u="none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его</a:t>
            </a:r>
            <a:r>
              <a:rPr u="none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способностей,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интересов,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пожеланий;</a:t>
            </a:r>
          </a:p>
          <a:p>
            <a:pPr marL="68580">
              <a:lnSpc>
                <a:spcPct val="100000"/>
              </a:lnSpc>
            </a:pPr>
            <a:r>
              <a:rPr u="none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u="none" spc="-60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Высокий</a:t>
            </a:r>
            <a:r>
              <a:rPr u="none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уровень</a:t>
            </a:r>
            <a:r>
              <a:rPr u="none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квалификации</a:t>
            </a:r>
            <a:r>
              <a:rPr u="none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профессорско-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преподавательского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состава,</a:t>
            </a:r>
          </a:p>
          <a:p>
            <a:pPr marL="68580">
              <a:lnSpc>
                <a:spcPct val="100000"/>
              </a:lnSpc>
            </a:pP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актуальность</a:t>
            </a:r>
            <a:r>
              <a:rPr u="none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выбранного</a:t>
            </a:r>
            <a:r>
              <a:rPr u="none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профиля</a:t>
            </a:r>
            <a:r>
              <a:rPr u="none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подготовки;</a:t>
            </a:r>
          </a:p>
          <a:p>
            <a:pPr marL="68580" marR="130175">
              <a:lnSpc>
                <a:spcPct val="100000"/>
              </a:lnSpc>
            </a:pPr>
            <a:r>
              <a:rPr u="none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u="none" spc="-114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Ежегодно</a:t>
            </a:r>
            <a:r>
              <a:rPr u="none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институт</a:t>
            </a:r>
            <a:r>
              <a:rPr u="none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проводит</a:t>
            </a:r>
            <a:r>
              <a:rPr u="none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20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практическую</a:t>
            </a:r>
            <a:r>
              <a:rPr u="none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конференцию,</a:t>
            </a:r>
            <a:r>
              <a:rPr u="none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где</a:t>
            </a:r>
            <a:r>
              <a:rPr u="none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аспиранты выступают</a:t>
            </a:r>
            <a:r>
              <a:rPr u="none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 докладами;</a:t>
            </a:r>
          </a:p>
          <a:p>
            <a:pPr marL="68580">
              <a:lnSpc>
                <a:spcPct val="100000"/>
              </a:lnSpc>
            </a:pPr>
            <a:r>
              <a:rPr u="none" dirty="0">
                <a:solidFill>
                  <a:srgbClr val="FFFFFF"/>
                </a:solidFill>
                <a:latin typeface="Segoe UI Symbol"/>
                <a:cs typeface="Segoe UI Symbol"/>
              </a:rPr>
              <a:t>✔</a:t>
            </a:r>
            <a:r>
              <a:rPr u="none" spc="-100" dirty="0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Приобретение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профессиональных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навыков</a:t>
            </a:r>
            <a:r>
              <a:rPr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u="none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компетенций.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03819" y="598931"/>
            <a:ext cx="1440179" cy="140512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7566659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2978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345"/>
              </a:spcBef>
            </a:pPr>
            <a:r>
              <a:rPr sz="3200" dirty="0"/>
              <a:t>ОСНОВНЫЕ УЧЕБНЫЕ</a:t>
            </a:r>
            <a:r>
              <a:rPr sz="3200" spc="-30" dirty="0"/>
              <a:t> </a:t>
            </a:r>
            <a:r>
              <a:rPr sz="3200" spc="-10" dirty="0"/>
              <a:t>БЛОКИ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64007" y="2244851"/>
            <a:ext cx="4076700" cy="1940560"/>
          </a:xfrm>
          <a:prstGeom prst="rect">
            <a:avLst/>
          </a:prstGeom>
          <a:solidFill>
            <a:srgbClr val="FFFFFF"/>
          </a:solidFill>
          <a:ln w="12192">
            <a:solidFill>
              <a:srgbClr val="00000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4"/>
              </a:spcBef>
            </a:pPr>
            <a:r>
              <a:rPr sz="1200" b="1" spc="-10" dirty="0">
                <a:latin typeface="Times New Roman"/>
                <a:cs typeface="Times New Roman"/>
              </a:rPr>
              <a:t>1.Научный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компонент</a:t>
            </a:r>
            <a:endParaRPr sz="1200">
              <a:latin typeface="Times New Roman"/>
              <a:cs typeface="Times New Roman"/>
            </a:endParaRPr>
          </a:p>
          <a:p>
            <a:pPr marL="129539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1.1.1(Н)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Научно-</a:t>
            </a:r>
            <a:r>
              <a:rPr sz="1200" spc="-10" dirty="0">
                <a:latin typeface="Times New Roman"/>
                <a:cs typeface="Times New Roman"/>
              </a:rPr>
              <a:t>исследовательская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деятельность</a:t>
            </a:r>
            <a:endParaRPr sz="12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  <a:tabLst>
                <a:tab pos="830580" algn="l"/>
                <a:tab pos="1598930" algn="l"/>
                <a:tab pos="2722245" algn="l"/>
                <a:tab pos="3836670" algn="l"/>
              </a:tabLst>
            </a:pPr>
            <a:r>
              <a:rPr sz="1200" spc="-10" dirty="0">
                <a:latin typeface="Times New Roman"/>
                <a:cs typeface="Times New Roman"/>
              </a:rPr>
              <a:t>1.1.2(Н)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Научная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деятельность,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направленная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5" dirty="0">
                <a:latin typeface="Times New Roman"/>
                <a:cs typeface="Times New Roman"/>
              </a:rPr>
              <a:t>на</a:t>
            </a:r>
            <a:endParaRPr sz="12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1200" spc="-10" dirty="0">
                <a:latin typeface="Times New Roman"/>
                <a:cs typeface="Times New Roman"/>
              </a:rPr>
              <a:t>подготовку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диссертации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к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защите</a:t>
            </a:r>
            <a:endParaRPr sz="1200">
              <a:latin typeface="Times New Roman"/>
              <a:cs typeface="Times New Roman"/>
            </a:endParaRPr>
          </a:p>
          <a:p>
            <a:pPr marL="91440" marR="84455" algn="just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1.2.1(Н)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Публикация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научных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статей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рецензируемых </a:t>
            </a:r>
            <a:r>
              <a:rPr sz="1200" dirty="0">
                <a:latin typeface="Times New Roman"/>
                <a:cs typeface="Times New Roman"/>
              </a:rPr>
              <a:t>журналах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основным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научным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результатам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диссертации </a:t>
            </a:r>
            <a:r>
              <a:rPr sz="1200" dirty="0">
                <a:latin typeface="Times New Roman"/>
                <a:cs typeface="Times New Roman"/>
              </a:rPr>
              <a:t>и(или)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заявок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патенты</a:t>
            </a:r>
            <a:endParaRPr sz="1200">
              <a:latin typeface="Times New Roman"/>
              <a:cs typeface="Times New Roman"/>
            </a:endParaRPr>
          </a:p>
          <a:p>
            <a:pPr marL="91440" marR="83185" algn="just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1.3.1(Н)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Промежуточная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аттестация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по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этапам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выполнения научного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исследования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277867" y="2177795"/>
            <a:ext cx="4808220" cy="2013585"/>
            <a:chOff x="4277867" y="2177795"/>
            <a:chExt cx="4808220" cy="2013585"/>
          </a:xfrm>
        </p:grpSpPr>
        <p:sp>
          <p:nvSpPr>
            <p:cNvPr id="6" name="object 6"/>
            <p:cNvSpPr/>
            <p:nvPr/>
          </p:nvSpPr>
          <p:spPr>
            <a:xfrm>
              <a:off x="4283963" y="2183891"/>
              <a:ext cx="4796155" cy="2001520"/>
            </a:xfrm>
            <a:custGeom>
              <a:avLst/>
              <a:gdLst/>
              <a:ahLst/>
              <a:cxnLst/>
              <a:rect l="l" t="t" r="r" b="b"/>
              <a:pathLst>
                <a:path w="4796155" h="2001520">
                  <a:moveTo>
                    <a:pt x="4796028" y="0"/>
                  </a:moveTo>
                  <a:lnTo>
                    <a:pt x="0" y="0"/>
                  </a:lnTo>
                  <a:lnTo>
                    <a:pt x="0" y="2001011"/>
                  </a:lnTo>
                  <a:lnTo>
                    <a:pt x="4796028" y="2001011"/>
                  </a:lnTo>
                  <a:lnTo>
                    <a:pt x="47960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83963" y="2183891"/>
              <a:ext cx="4796155" cy="2001520"/>
            </a:xfrm>
            <a:custGeom>
              <a:avLst/>
              <a:gdLst/>
              <a:ahLst/>
              <a:cxnLst/>
              <a:rect l="l" t="t" r="r" b="b"/>
              <a:pathLst>
                <a:path w="4796155" h="2001520">
                  <a:moveTo>
                    <a:pt x="0" y="2001011"/>
                  </a:moveTo>
                  <a:lnTo>
                    <a:pt x="4796028" y="2001011"/>
                  </a:lnTo>
                  <a:lnTo>
                    <a:pt x="4796028" y="0"/>
                  </a:lnTo>
                  <a:lnTo>
                    <a:pt x="0" y="0"/>
                  </a:lnTo>
                  <a:lnTo>
                    <a:pt x="0" y="200101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376039" y="2212975"/>
            <a:ext cx="302387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Times New Roman"/>
                <a:cs typeface="Times New Roman"/>
              </a:rPr>
              <a:t>2.Образовательный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компонент</a:t>
            </a:r>
            <a:endParaRPr sz="1200">
              <a:latin typeface="Times New Roman"/>
              <a:cs typeface="Times New Roman"/>
            </a:endParaRPr>
          </a:p>
          <a:p>
            <a:pPr marL="342900" lvl="2" indent="-342900">
              <a:lnSpc>
                <a:spcPct val="100000"/>
              </a:lnSpc>
              <a:buAutoNum type="arabicPeriod"/>
              <a:tabLst>
                <a:tab pos="342900" algn="l"/>
              </a:tabLst>
            </a:pPr>
            <a:r>
              <a:rPr sz="1200" dirty="0">
                <a:latin typeface="Times New Roman"/>
                <a:cs typeface="Times New Roman"/>
              </a:rPr>
              <a:t>История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философия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науки</a:t>
            </a:r>
            <a:endParaRPr sz="1200">
              <a:latin typeface="Times New Roman"/>
              <a:cs typeface="Times New Roman"/>
            </a:endParaRPr>
          </a:p>
          <a:p>
            <a:pPr marL="342900" lvl="2" indent="-342900">
              <a:lnSpc>
                <a:spcPct val="100000"/>
              </a:lnSpc>
              <a:buAutoNum type="arabicPeriod"/>
              <a:tabLst>
                <a:tab pos="342900" algn="l"/>
              </a:tabLst>
            </a:pPr>
            <a:r>
              <a:rPr sz="1200" dirty="0">
                <a:latin typeface="Times New Roman"/>
                <a:cs typeface="Times New Roman"/>
              </a:rPr>
              <a:t>Иностранный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язык</a:t>
            </a:r>
            <a:endParaRPr sz="1200">
              <a:latin typeface="Times New Roman"/>
              <a:cs typeface="Times New Roman"/>
            </a:endParaRPr>
          </a:p>
          <a:p>
            <a:pPr marL="340360" lvl="2" indent="-340360">
              <a:lnSpc>
                <a:spcPct val="100000"/>
              </a:lnSpc>
              <a:buAutoNum type="arabicPeriod"/>
              <a:tabLst>
                <a:tab pos="340360" algn="l"/>
              </a:tabLst>
            </a:pPr>
            <a:r>
              <a:rPr sz="1200" spc="-10" dirty="0">
                <a:latin typeface="Times New Roman"/>
                <a:cs typeface="Times New Roman"/>
              </a:rPr>
              <a:t>Методология</a:t>
            </a:r>
            <a:r>
              <a:rPr sz="1200" spc="-20" dirty="0">
                <a:latin typeface="Times New Roman"/>
                <a:cs typeface="Times New Roman"/>
              </a:rPr>
              <a:t> научного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исследования</a:t>
            </a:r>
            <a:endParaRPr sz="1200">
              <a:latin typeface="Times New Roman"/>
              <a:cs typeface="Times New Roman"/>
            </a:endParaRPr>
          </a:p>
          <a:p>
            <a:pPr marL="342900" lvl="2" indent="-342900">
              <a:lnSpc>
                <a:spcPct val="100000"/>
              </a:lnSpc>
              <a:buAutoNum type="arabicPeriod"/>
              <a:tabLst>
                <a:tab pos="342900" algn="l"/>
              </a:tabLst>
            </a:pPr>
            <a:r>
              <a:rPr sz="1200" spc="-10" dirty="0">
                <a:latin typeface="Times New Roman"/>
                <a:cs typeface="Times New Roman"/>
              </a:rPr>
              <a:t>Методика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преподавания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высшей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школе</a:t>
            </a:r>
            <a:endParaRPr sz="1200">
              <a:latin typeface="Times New Roman"/>
              <a:cs typeface="Times New Roman"/>
            </a:endParaRPr>
          </a:p>
          <a:p>
            <a:pPr marL="342900" lvl="2" indent="-342900">
              <a:lnSpc>
                <a:spcPct val="100000"/>
              </a:lnSpc>
              <a:buAutoNum type="arabicPeriod"/>
              <a:tabLst>
                <a:tab pos="342900" algn="l"/>
              </a:tabLst>
            </a:pPr>
            <a:r>
              <a:rPr sz="1200" spc="-10" dirty="0">
                <a:latin typeface="Times New Roman"/>
                <a:cs typeface="Times New Roman"/>
              </a:rPr>
              <a:t>Региональная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и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отраслевая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экономика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76039" y="3310509"/>
            <a:ext cx="4625975" cy="805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>
              <a:lnSpc>
                <a:spcPct val="100000"/>
              </a:lnSpc>
              <a:spcBef>
                <a:spcPts val="100"/>
              </a:spcBef>
              <a:tabLst>
                <a:tab pos="610870" algn="l"/>
                <a:tab pos="1712595" algn="l"/>
                <a:tab pos="3615054" algn="l"/>
              </a:tabLst>
            </a:pPr>
            <a:r>
              <a:rPr sz="1200" spc="-10" dirty="0">
                <a:latin typeface="Times New Roman"/>
                <a:cs typeface="Times New Roman"/>
              </a:rPr>
              <a:t>2.1.6.1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Исследование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социально-экономической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эффективности региона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tabLst>
                <a:tab pos="598805" algn="l"/>
                <a:tab pos="2891155" algn="l"/>
                <a:tab pos="3797935" algn="l"/>
              </a:tabLst>
            </a:pPr>
            <a:r>
              <a:rPr sz="1200" spc="-10" dirty="0">
                <a:latin typeface="Times New Roman"/>
                <a:cs typeface="Times New Roman"/>
              </a:rPr>
              <a:t>2.1.7.2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Организационно-экономические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механизмы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Times New Roman"/>
                <a:cs typeface="Times New Roman"/>
              </a:rPr>
              <a:t>обеспечения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r>
              <a:rPr sz="1200" spc="-10" dirty="0">
                <a:latin typeface="Times New Roman"/>
                <a:cs typeface="Times New Roman"/>
              </a:rPr>
              <a:t>инновационного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развития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региона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6304" y="4364735"/>
            <a:ext cx="3994785" cy="462280"/>
          </a:xfrm>
          <a:prstGeom prst="rect">
            <a:avLst/>
          </a:prstGeom>
          <a:solidFill>
            <a:srgbClr val="FFFFFF"/>
          </a:solidFill>
          <a:ln w="12192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35"/>
              </a:spcBef>
            </a:pPr>
            <a:r>
              <a:rPr sz="1200" b="1" spc="-10" dirty="0">
                <a:latin typeface="Times New Roman"/>
                <a:cs typeface="Times New Roman"/>
              </a:rPr>
              <a:t>2.2.Практика</a:t>
            </a:r>
            <a:endParaRPr sz="12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2.2.1(П)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Педагогическая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практика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6304" y="4910328"/>
            <a:ext cx="3994785" cy="1446530"/>
          </a:xfrm>
          <a:prstGeom prst="rect">
            <a:avLst/>
          </a:prstGeom>
          <a:solidFill>
            <a:srgbClr val="FFFFFF"/>
          </a:solidFill>
          <a:ln w="12192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0805" marR="83820" lvl="1" indent="208279">
              <a:lnSpc>
                <a:spcPct val="100000"/>
              </a:lnSpc>
              <a:spcBef>
                <a:spcPts val="330"/>
              </a:spcBef>
              <a:buSzPct val="90909"/>
              <a:buAutoNum type="arabicPeriod" startAt="3"/>
              <a:tabLst>
                <a:tab pos="299085" algn="l"/>
              </a:tabLst>
            </a:pPr>
            <a:r>
              <a:rPr sz="1100" b="1" dirty="0">
                <a:latin typeface="Times New Roman"/>
                <a:cs typeface="Times New Roman"/>
              </a:rPr>
              <a:t>Промежуточная</a:t>
            </a:r>
            <a:r>
              <a:rPr sz="1100" b="1" spc="10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аттестация</a:t>
            </a:r>
            <a:r>
              <a:rPr sz="1100" b="1" spc="1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по</a:t>
            </a:r>
            <a:r>
              <a:rPr sz="1100" b="1" spc="9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дисциплинам</a:t>
            </a:r>
            <a:r>
              <a:rPr sz="1100" b="1" spc="10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(модулям) </a:t>
            </a:r>
            <a:r>
              <a:rPr sz="1100" b="1" dirty="0">
                <a:latin typeface="Times New Roman"/>
                <a:cs typeface="Times New Roman"/>
              </a:rPr>
              <a:t>и</a:t>
            </a:r>
            <a:r>
              <a:rPr sz="1100" b="1" spc="-10" dirty="0">
                <a:latin typeface="Times New Roman"/>
                <a:cs typeface="Times New Roman"/>
              </a:rPr>
              <a:t> практике</a:t>
            </a:r>
            <a:endParaRPr sz="1100">
              <a:latin typeface="Times New Roman"/>
              <a:cs typeface="Times New Roman"/>
            </a:endParaRPr>
          </a:p>
          <a:p>
            <a:pPr marL="548005" lvl="2" indent="-457200">
              <a:lnSpc>
                <a:spcPct val="100000"/>
              </a:lnSpc>
              <a:buAutoNum type="arabicPeriod"/>
              <a:tabLst>
                <a:tab pos="548005" algn="l"/>
              </a:tabLst>
            </a:pPr>
            <a:r>
              <a:rPr sz="1100" dirty="0">
                <a:latin typeface="Times New Roman"/>
                <a:cs typeface="Times New Roman"/>
              </a:rPr>
              <a:t>Кандидатский</a:t>
            </a:r>
            <a:r>
              <a:rPr sz="1100" spc="130" dirty="0">
                <a:latin typeface="Times New Roman"/>
                <a:cs typeface="Times New Roman"/>
              </a:rPr>
              <a:t>  </a:t>
            </a:r>
            <a:r>
              <a:rPr sz="1100" dirty="0">
                <a:latin typeface="Times New Roman"/>
                <a:cs typeface="Times New Roman"/>
              </a:rPr>
              <a:t>экзамен</a:t>
            </a:r>
            <a:r>
              <a:rPr sz="1100" spc="135" dirty="0">
                <a:latin typeface="Times New Roman"/>
                <a:cs typeface="Times New Roman"/>
              </a:rPr>
              <a:t>  </a:t>
            </a:r>
            <a:r>
              <a:rPr sz="1100" dirty="0">
                <a:latin typeface="Times New Roman"/>
                <a:cs typeface="Times New Roman"/>
              </a:rPr>
              <a:t>по</a:t>
            </a:r>
            <a:r>
              <a:rPr sz="1100" spc="135" dirty="0">
                <a:latin typeface="Times New Roman"/>
                <a:cs typeface="Times New Roman"/>
              </a:rPr>
              <a:t>  </a:t>
            </a:r>
            <a:r>
              <a:rPr sz="1100" dirty="0">
                <a:latin typeface="Times New Roman"/>
                <a:cs typeface="Times New Roman"/>
              </a:rPr>
              <a:t>дисциплине</a:t>
            </a:r>
            <a:r>
              <a:rPr sz="1100" spc="130" dirty="0">
                <a:latin typeface="Times New Roman"/>
                <a:cs typeface="Times New Roman"/>
              </a:rPr>
              <a:t>  </a:t>
            </a:r>
            <a:r>
              <a:rPr sz="1100" dirty="0">
                <a:latin typeface="Times New Roman"/>
                <a:cs typeface="Times New Roman"/>
              </a:rPr>
              <a:t>"История</a:t>
            </a:r>
            <a:r>
              <a:rPr sz="1100" spc="135" dirty="0">
                <a:latin typeface="Times New Roman"/>
                <a:cs typeface="Times New Roman"/>
              </a:rPr>
              <a:t>  </a:t>
            </a:r>
            <a:r>
              <a:rPr sz="1100" spc="-50" dirty="0">
                <a:latin typeface="Times New Roman"/>
                <a:cs typeface="Times New Roman"/>
              </a:rPr>
              <a:t>и</a:t>
            </a:r>
            <a:endParaRPr sz="11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sz="1100" spc="-10" dirty="0">
                <a:latin typeface="Times New Roman"/>
                <a:cs typeface="Times New Roman"/>
              </a:rPr>
              <a:t>философия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науки"</a:t>
            </a:r>
            <a:endParaRPr sz="1100">
              <a:latin typeface="Times New Roman"/>
              <a:cs typeface="Times New Roman"/>
            </a:endParaRPr>
          </a:p>
          <a:p>
            <a:pPr marL="90805" marR="83185" lvl="2" indent="457200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548005" algn="l"/>
              </a:tabLst>
            </a:pPr>
            <a:r>
              <a:rPr sz="1100" dirty="0">
                <a:latin typeface="Times New Roman"/>
                <a:cs typeface="Times New Roman"/>
              </a:rPr>
              <a:t>Кандидатский</a:t>
            </a:r>
            <a:r>
              <a:rPr sz="1100" spc="2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экзамен</a:t>
            </a:r>
            <a:r>
              <a:rPr sz="1100" spc="28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по</a:t>
            </a:r>
            <a:r>
              <a:rPr sz="1100" spc="28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дисциплине</a:t>
            </a:r>
            <a:r>
              <a:rPr sz="1100" spc="2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"Иностранный язык"</a:t>
            </a:r>
            <a:endParaRPr sz="1100">
              <a:latin typeface="Times New Roman"/>
              <a:cs typeface="Times New Roman"/>
            </a:endParaRPr>
          </a:p>
          <a:p>
            <a:pPr marL="90805" marR="83820" lvl="2" indent="457200">
              <a:lnSpc>
                <a:spcPct val="100000"/>
              </a:lnSpc>
              <a:buAutoNum type="arabicPeriod" startAt="2"/>
              <a:tabLst>
                <a:tab pos="548005" algn="l"/>
              </a:tabLst>
            </a:pPr>
            <a:r>
              <a:rPr sz="1100" dirty="0">
                <a:latin typeface="Times New Roman"/>
                <a:cs typeface="Times New Roman"/>
              </a:rPr>
              <a:t>Кандидатский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экзамен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по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дисциплине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"Региональная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Times New Roman"/>
                <a:cs typeface="Times New Roman"/>
              </a:rPr>
              <a:t>и </a:t>
            </a:r>
            <a:r>
              <a:rPr sz="1100" dirty="0">
                <a:latin typeface="Times New Roman"/>
                <a:cs typeface="Times New Roman"/>
              </a:rPr>
              <a:t>отраслевая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экономика"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83964" y="4364735"/>
            <a:ext cx="4796155" cy="862965"/>
          </a:xfrm>
          <a:prstGeom prst="rect">
            <a:avLst/>
          </a:prstGeom>
          <a:solidFill>
            <a:srgbClr val="FFFFFF"/>
          </a:solidFill>
          <a:ln w="12192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206375" indent="-117475">
              <a:lnSpc>
                <a:spcPct val="100000"/>
              </a:lnSpc>
              <a:spcBef>
                <a:spcPts val="335"/>
              </a:spcBef>
              <a:buSzPct val="91666"/>
              <a:buAutoNum type="arabicPeriod" startAt="3"/>
              <a:tabLst>
                <a:tab pos="206375" algn="l"/>
              </a:tabLst>
            </a:pPr>
            <a:r>
              <a:rPr sz="1200" b="1" spc="-10" dirty="0">
                <a:latin typeface="Times New Roman"/>
                <a:cs typeface="Times New Roman"/>
              </a:rPr>
              <a:t>Итоговая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аттестация</a:t>
            </a:r>
            <a:endParaRPr sz="1200">
              <a:latin typeface="Times New Roman"/>
              <a:cs typeface="Times New Roman"/>
            </a:endParaRPr>
          </a:p>
          <a:p>
            <a:pPr marL="92075" marR="83185" lvl="1" indent="457200">
              <a:lnSpc>
                <a:spcPct val="100000"/>
              </a:lnSpc>
              <a:buAutoNum type="arabicPeriod"/>
              <a:tabLst>
                <a:tab pos="549275" algn="l"/>
              </a:tabLst>
            </a:pPr>
            <a:r>
              <a:rPr sz="1200" dirty="0">
                <a:latin typeface="Times New Roman"/>
                <a:cs typeface="Times New Roman"/>
              </a:rPr>
              <a:t>Оценка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диссертации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соискание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ученой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степени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кандидата наук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на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предмет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ее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соответствия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критериям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11440" y="609600"/>
            <a:ext cx="1432560" cy="1507490"/>
            <a:chOff x="7711440" y="609600"/>
            <a:chExt cx="1432560" cy="1507490"/>
          </a:xfrm>
        </p:grpSpPr>
        <p:sp>
          <p:nvSpPr>
            <p:cNvPr id="3" name="object 3"/>
            <p:cNvSpPr/>
            <p:nvPr/>
          </p:nvSpPr>
          <p:spPr>
            <a:xfrm>
              <a:off x="7711440" y="609600"/>
              <a:ext cx="1432560" cy="1369060"/>
            </a:xfrm>
            <a:custGeom>
              <a:avLst/>
              <a:gdLst/>
              <a:ahLst/>
              <a:cxnLst/>
              <a:rect l="l" t="t" r="r" b="b"/>
              <a:pathLst>
                <a:path w="1432559" h="1369060">
                  <a:moveTo>
                    <a:pt x="1432559" y="0"/>
                  </a:moveTo>
                  <a:lnTo>
                    <a:pt x="0" y="0"/>
                  </a:lnTo>
                  <a:lnTo>
                    <a:pt x="0" y="1368552"/>
                  </a:lnTo>
                  <a:lnTo>
                    <a:pt x="1432559" y="1368552"/>
                  </a:lnTo>
                  <a:lnTo>
                    <a:pt x="1432559" y="0"/>
                  </a:lnTo>
                  <a:close/>
                </a:path>
              </a:pathLst>
            </a:custGeom>
            <a:solidFill>
              <a:srgbClr val="EF93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83068" y="925068"/>
              <a:ext cx="1360931" cy="705612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7566659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184785" rIns="0" bIns="0" rtlCol="0">
            <a:spAutoFit/>
          </a:bodyPr>
          <a:lstStyle/>
          <a:p>
            <a:pPr marL="1301115" marR="901700" algn="ctr">
              <a:lnSpc>
                <a:spcPts val="2590"/>
              </a:lnSpc>
              <a:spcBef>
                <a:spcPts val="1455"/>
              </a:spcBef>
            </a:pPr>
            <a:r>
              <a:rPr sz="2400" spc="-10" dirty="0"/>
              <a:t>КОГО</a:t>
            </a:r>
            <a:r>
              <a:rPr sz="2400" spc="-70" dirty="0"/>
              <a:t> </a:t>
            </a:r>
            <a:r>
              <a:rPr sz="2400" dirty="0"/>
              <a:t>МЫ</a:t>
            </a:r>
            <a:r>
              <a:rPr sz="2400" spc="-85" dirty="0"/>
              <a:t> </a:t>
            </a:r>
            <a:r>
              <a:rPr sz="2400" spc="-10" dirty="0"/>
              <a:t>ГОТОВИМ</a:t>
            </a:r>
            <a:r>
              <a:rPr sz="2400" spc="-65" dirty="0"/>
              <a:t> </a:t>
            </a:r>
            <a:r>
              <a:rPr sz="2400" dirty="0"/>
              <a:t>И</a:t>
            </a:r>
            <a:r>
              <a:rPr sz="2400" spc="-85" dirty="0"/>
              <a:t> </a:t>
            </a:r>
            <a:r>
              <a:rPr sz="2400" spc="-10" dirty="0"/>
              <a:t>ВОЗМОЖНЫЕ </a:t>
            </a:r>
            <a:r>
              <a:rPr sz="2400" dirty="0"/>
              <a:t>ПОЗИЦИИ</a:t>
            </a:r>
            <a:r>
              <a:rPr sz="2400" spc="-40" dirty="0"/>
              <a:t> </a:t>
            </a:r>
            <a:r>
              <a:rPr sz="2400" dirty="0"/>
              <a:t>ДЛЯ</a:t>
            </a:r>
            <a:r>
              <a:rPr sz="2400" spc="-90" dirty="0"/>
              <a:t> </a:t>
            </a:r>
            <a:r>
              <a:rPr sz="2400" spc="-45" dirty="0"/>
              <a:t>РАЗВИТИЯ</a:t>
            </a:r>
            <a:r>
              <a:rPr sz="2400" spc="-65" dirty="0"/>
              <a:t> </a:t>
            </a:r>
            <a:r>
              <a:rPr sz="2400" spc="-10" dirty="0"/>
              <a:t>КАРЬЕРЫ ВЫПУСКНИКОВ</a:t>
            </a:r>
            <a:endParaRPr sz="2400"/>
          </a:p>
        </p:txBody>
      </p:sp>
      <p:sp>
        <p:nvSpPr>
          <p:cNvPr id="6" name="object 6"/>
          <p:cNvSpPr txBox="1"/>
          <p:nvPr/>
        </p:nvSpPr>
        <p:spPr>
          <a:xfrm>
            <a:off x="2947161" y="2158441"/>
            <a:ext cx="17462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Кого</a:t>
            </a:r>
            <a:r>
              <a:rPr sz="18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мы</a:t>
            </a:r>
            <a:r>
              <a:rPr sz="18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готовим: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82770" y="2981959"/>
            <a:ext cx="127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51603" y="2981959"/>
            <a:ext cx="2768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исследовательскими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61401" y="2981959"/>
            <a:ext cx="1479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6303" y="2707640"/>
            <a:ext cx="35553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298450" algn="l"/>
              </a:tabLst>
            </a:pPr>
            <a:r>
              <a:rPr sz="1800" spc="-25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педагогические</a:t>
            </a:r>
            <a:r>
              <a:rPr sz="18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кадры;</a:t>
            </a:r>
            <a:endParaRPr sz="1800">
              <a:latin typeface="Times New Roman"/>
              <a:cs typeface="Times New Roman"/>
            </a:endParaRPr>
          </a:p>
          <a:p>
            <a:pPr marL="297815" marR="5080" indent="-285750">
              <a:lnSpc>
                <a:spcPct val="100000"/>
              </a:lnSpc>
              <a:buFont typeface="Wingdings"/>
              <a:buChar char=""/>
              <a:tabLst>
                <a:tab pos="299085" algn="l"/>
                <a:tab pos="2318385" algn="l"/>
              </a:tabLst>
            </a:pP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управленческие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должности 	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аналитическими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компетенциями.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4954" y="4103065"/>
            <a:ext cx="7623809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Возможные</a:t>
            </a:r>
            <a:r>
              <a:rPr sz="18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позиции</a:t>
            </a:r>
            <a:r>
              <a:rPr sz="18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для</a:t>
            </a:r>
            <a:r>
              <a:rPr sz="18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развития</a:t>
            </a:r>
            <a:r>
              <a:rPr sz="18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карьеры</a:t>
            </a:r>
            <a:r>
              <a:rPr sz="18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выпускников: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298450" algn="l"/>
              </a:tabLst>
            </a:pP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административно-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управленческий</a:t>
            </a:r>
            <a:r>
              <a:rPr sz="18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персонал</a:t>
            </a:r>
            <a:r>
              <a:rPr sz="18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реального</a:t>
            </a:r>
            <a:r>
              <a:rPr sz="18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сектора</a:t>
            </a:r>
            <a:r>
              <a:rPr sz="18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экономики;</a:t>
            </a:r>
            <a:endParaRPr sz="180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"/>
              <a:tabLst>
                <a:tab pos="298450" algn="l"/>
              </a:tabLst>
            </a:pP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руководитель</a:t>
            </a:r>
            <a:r>
              <a:rPr sz="18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sz="18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государственных</a:t>
            </a:r>
            <a:r>
              <a:rPr sz="18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службах;</a:t>
            </a:r>
            <a:endParaRPr sz="180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"/>
              <a:tabLst>
                <a:tab pos="298450" algn="l"/>
              </a:tabLst>
            </a:pP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руководители</a:t>
            </a:r>
            <a:r>
              <a:rPr sz="18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предприятий</a:t>
            </a:r>
            <a:r>
              <a:rPr sz="18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кооперативного</a:t>
            </a:r>
            <a:r>
              <a:rPr sz="18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сектора</a:t>
            </a:r>
            <a:r>
              <a:rPr sz="18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8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АПК;</a:t>
            </a:r>
            <a:endParaRPr sz="180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"/>
              <a:tabLst>
                <a:tab pos="298450" algn="l"/>
              </a:tabLst>
            </a:pP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преподаватель,</a:t>
            </a:r>
            <a:r>
              <a:rPr sz="18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исследователь</a:t>
            </a:r>
            <a:r>
              <a:rPr sz="1800" spc="3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sz="18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ВУЗах.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11440" y="609600"/>
            <a:ext cx="1432560" cy="1369060"/>
          </a:xfrm>
          <a:custGeom>
            <a:avLst/>
            <a:gdLst/>
            <a:ahLst/>
            <a:cxnLst/>
            <a:rect l="l" t="t" r="r" b="b"/>
            <a:pathLst>
              <a:path w="1432559" h="1369060">
                <a:moveTo>
                  <a:pt x="1432559" y="0"/>
                </a:moveTo>
                <a:lnTo>
                  <a:pt x="0" y="0"/>
                </a:lnTo>
                <a:lnTo>
                  <a:pt x="0" y="1368552"/>
                </a:lnTo>
                <a:lnTo>
                  <a:pt x="1432559" y="1368552"/>
                </a:lnTo>
                <a:lnTo>
                  <a:pt x="1432559" y="0"/>
                </a:lnTo>
                <a:close/>
              </a:path>
            </a:pathLst>
          </a:custGeom>
          <a:solidFill>
            <a:srgbClr val="EF93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Диссертационные</a:t>
            </a:r>
            <a:r>
              <a:rPr spc="-150" dirty="0"/>
              <a:t> </a:t>
            </a:r>
            <a:r>
              <a:rPr spc="-10" dirty="0"/>
              <a:t>советы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0" y="609600"/>
            <a:ext cx="7566659" cy="1111202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270510" marR="195580" algn="just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Советы</a:t>
            </a:r>
            <a:r>
              <a:rPr sz="18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по</a:t>
            </a:r>
            <a:r>
              <a:rPr sz="18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защите</a:t>
            </a:r>
            <a:r>
              <a:rPr sz="18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диссертаций</a:t>
            </a:r>
            <a:r>
              <a:rPr sz="18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на</a:t>
            </a:r>
            <a:r>
              <a:rPr sz="18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соискание</a:t>
            </a:r>
            <a:r>
              <a:rPr sz="18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ученой</a:t>
            </a:r>
            <a:r>
              <a:rPr sz="18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степени</a:t>
            </a:r>
            <a:r>
              <a:rPr sz="18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кандидата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наук,</a:t>
            </a:r>
            <a:r>
              <a:rPr sz="1800" spc="3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на</a:t>
            </a:r>
            <a:r>
              <a:rPr sz="1800" spc="3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соискание</a:t>
            </a:r>
            <a:r>
              <a:rPr sz="1800" spc="3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ученой</a:t>
            </a:r>
            <a:r>
              <a:rPr sz="1800" spc="3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степени</a:t>
            </a:r>
            <a:r>
              <a:rPr sz="1800" spc="3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доктора</a:t>
            </a:r>
            <a:r>
              <a:rPr sz="1800" spc="3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наук,</a:t>
            </a:r>
            <a:r>
              <a:rPr sz="1800" spc="3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созданны</a:t>
            </a:r>
            <a:r>
              <a:rPr lang="ru-RU" sz="18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е</a:t>
            </a:r>
            <a:r>
              <a:rPr sz="1800" spc="34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на</a:t>
            </a:r>
            <a:r>
              <a:rPr sz="1800" spc="3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базе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Российского</a:t>
            </a:r>
            <a:r>
              <a:rPr sz="18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университета</a:t>
            </a:r>
            <a:r>
              <a:rPr sz="18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кооперации.</a:t>
            </a:r>
            <a:endParaRPr sz="1800" dirty="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43255" y="2522220"/>
            <a:ext cx="8270875" cy="701040"/>
            <a:chOff x="143255" y="2522220"/>
            <a:chExt cx="8270875" cy="7010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84903" y="2522220"/>
              <a:ext cx="376427" cy="4572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06823" y="2801112"/>
              <a:ext cx="3985260" cy="3962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7011" y="2522220"/>
              <a:ext cx="324612" cy="4572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89120" y="2522220"/>
              <a:ext cx="1226820" cy="45720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96484" y="2522220"/>
              <a:ext cx="2069591" cy="45720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49667" y="2522220"/>
              <a:ext cx="1164335" cy="4572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3255" y="2766060"/>
              <a:ext cx="886968" cy="45720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65176" y="3044952"/>
              <a:ext cx="7866888" cy="39624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07719" y="2766060"/>
              <a:ext cx="470916" cy="45720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4316" y="2766060"/>
              <a:ext cx="324612" cy="45720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04900" y="2766060"/>
              <a:ext cx="1549908" cy="4572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438400" y="2766060"/>
              <a:ext cx="690372" cy="45720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907791" y="2766060"/>
              <a:ext cx="742187" cy="45720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429000" y="2766060"/>
              <a:ext cx="382524" cy="45720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589020" y="2766060"/>
              <a:ext cx="1559052" cy="45720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930140" y="2766060"/>
              <a:ext cx="1277112" cy="45720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989320" y="2766060"/>
              <a:ext cx="1644396" cy="45720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7417308" y="2766060"/>
              <a:ext cx="836676" cy="457200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153923" y="4975859"/>
            <a:ext cx="8587740" cy="701040"/>
            <a:chOff x="153923" y="4975859"/>
            <a:chExt cx="8587740" cy="701040"/>
          </a:xfrm>
        </p:grpSpPr>
        <p:pic>
          <p:nvPicPr>
            <p:cNvPr id="25" name="object 25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972812" y="4975859"/>
              <a:ext cx="1519427" cy="45719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094732" y="5254751"/>
              <a:ext cx="3525012" cy="3962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408420" y="4975859"/>
              <a:ext cx="1234440" cy="457199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559040" y="4975859"/>
              <a:ext cx="1182624" cy="457199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53923" y="5219699"/>
              <a:ext cx="2206752" cy="45720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75844" y="5498591"/>
              <a:ext cx="6675120" cy="39624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145791" y="5219699"/>
              <a:ext cx="1559052" cy="45720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485388" y="5219699"/>
              <a:ext cx="1490472" cy="457200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4757927" y="5219699"/>
              <a:ext cx="1644396" cy="457200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185915" y="5219699"/>
              <a:ext cx="836676" cy="457200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6748271" y="5219699"/>
              <a:ext cx="324611" cy="457200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>
            <a:off x="258267" y="2083688"/>
            <a:ext cx="8350884" cy="4730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7145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(75.2.046.01)</a:t>
            </a:r>
            <a:r>
              <a:rPr sz="1600" spc="3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(создан</a:t>
            </a:r>
            <a:r>
              <a:rPr sz="1600" spc="3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28.06.2022</a:t>
            </a:r>
            <a:r>
              <a:rPr sz="16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года,</a:t>
            </a:r>
            <a:r>
              <a:rPr sz="1600" spc="3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приказ</a:t>
            </a:r>
            <a:r>
              <a:rPr sz="1600" spc="3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Министерство</a:t>
            </a:r>
            <a:r>
              <a:rPr sz="1600" spc="3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науки</a:t>
            </a:r>
            <a:r>
              <a:rPr sz="1600" spc="3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600" spc="3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высшего</a:t>
            </a:r>
            <a:r>
              <a:rPr sz="16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 Российской</a:t>
            </a:r>
            <a:r>
              <a:rPr sz="1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Федерации</a:t>
            </a:r>
            <a:r>
              <a:rPr sz="1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№761/НК</a:t>
            </a:r>
            <a:endParaRPr sz="1600">
              <a:latin typeface="Times New Roman"/>
              <a:cs typeface="Times New Roman"/>
            </a:endParaRPr>
          </a:p>
          <a:p>
            <a:pPr marL="12700" marR="332105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5.2.3.</a:t>
            </a:r>
            <a:r>
              <a:rPr sz="1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1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Региональная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отраслевая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экономика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1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3.</a:t>
            </a:r>
            <a:r>
              <a:rPr sz="1600" u="sng" spc="-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Экономика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агропромышленного</a:t>
            </a:r>
            <a:r>
              <a:rPr sz="1600" u="sng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комплекса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(АПК),</a:t>
            </a:r>
            <a:r>
              <a:rPr sz="1600" u="sng" spc="-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11.</a:t>
            </a:r>
            <a:r>
              <a:rPr sz="1600" u="sng" spc="-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Бухгалтерский</a:t>
            </a:r>
            <a:r>
              <a:rPr sz="1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учет,</a:t>
            </a:r>
            <a:r>
              <a:rPr sz="1600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аудит </a:t>
            </a:r>
            <a:r>
              <a:rPr sz="1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и</a:t>
            </a:r>
            <a:r>
              <a:rPr sz="1600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экономическая статистика)</a:t>
            </a:r>
            <a:r>
              <a:rPr sz="1600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(экономические</a:t>
            </a:r>
            <a:r>
              <a:rPr sz="1600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науки)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865"/>
              </a:spcBef>
            </a:pPr>
            <a:r>
              <a:rPr sz="1600" b="1" spc="-10" dirty="0">
                <a:latin typeface="Times New Roman"/>
                <a:cs typeface="Times New Roman"/>
              </a:rPr>
              <a:t>Председатель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диссертационного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совета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spc="-20" dirty="0">
                <a:latin typeface="Times New Roman"/>
                <a:cs typeface="Times New Roman"/>
              </a:rPr>
              <a:t>Каурова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Ольга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Валерьевна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(75.2.046.01)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доктор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экономических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наук,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профессор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Тел.: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8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(495)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640-57-</a:t>
            </a:r>
            <a:r>
              <a:rPr sz="1600" spc="-25" dirty="0">
                <a:latin typeface="Times New Roman"/>
                <a:cs typeface="Times New Roman"/>
              </a:rPr>
              <a:t>11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5"/>
              </a:spcBef>
            </a:pPr>
            <a:r>
              <a:rPr sz="1600" b="1" spc="-20" dirty="0">
                <a:latin typeface="Times New Roman"/>
                <a:cs typeface="Times New Roman"/>
              </a:rPr>
              <a:t>e-</a:t>
            </a:r>
            <a:r>
              <a:rPr sz="1600" b="1" dirty="0">
                <a:latin typeface="Times New Roman"/>
                <a:cs typeface="Times New Roman"/>
              </a:rPr>
              <a:t>mail: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AD3D"/>
                </a:solidFill>
                <a:uFill>
                  <a:solidFill>
                    <a:srgbClr val="FFAD3D"/>
                  </a:solidFill>
                </a:uFill>
                <a:latin typeface="Times New Roman"/>
                <a:cs typeface="Times New Roman"/>
                <a:hlinkClick r:id="rId30"/>
              </a:rPr>
              <a:t>okaurova@ruc.su</a:t>
            </a:r>
            <a:endParaRPr sz="1600">
              <a:latin typeface="Times New Roman"/>
              <a:cs typeface="Times New Roman"/>
            </a:endParaRPr>
          </a:p>
          <a:p>
            <a:pPr marL="22860">
              <a:lnSpc>
                <a:spcPct val="100000"/>
              </a:lnSpc>
              <a:spcBef>
                <a:spcPts val="1170"/>
              </a:spcBef>
            </a:pP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(75.2.046.02)</a:t>
            </a:r>
            <a:r>
              <a:rPr sz="1600" spc="3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(создан</a:t>
            </a:r>
            <a:r>
              <a:rPr sz="1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06.02.2023</a:t>
            </a:r>
            <a:r>
              <a:rPr sz="1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года,</a:t>
            </a:r>
            <a:r>
              <a:rPr sz="1600" spc="3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приказ</a:t>
            </a:r>
            <a:r>
              <a:rPr sz="1600" spc="3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Министерство</a:t>
            </a:r>
            <a:r>
              <a:rPr sz="16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науки</a:t>
            </a:r>
            <a:r>
              <a:rPr sz="1600" spc="3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600" spc="3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высшего</a:t>
            </a:r>
            <a:r>
              <a:rPr sz="1600" spc="3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600">
              <a:latin typeface="Times New Roman"/>
              <a:cs typeface="Times New Roman"/>
            </a:endParaRPr>
          </a:p>
          <a:p>
            <a:pPr marL="2286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Российской</a:t>
            </a:r>
            <a:r>
              <a:rPr sz="16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Федерации</a:t>
            </a:r>
            <a:r>
              <a:rPr sz="1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№122/НК</a:t>
            </a:r>
            <a:endParaRPr sz="1600">
              <a:latin typeface="Times New Roman"/>
              <a:cs typeface="Times New Roman"/>
            </a:endParaRPr>
          </a:p>
          <a:p>
            <a:pPr marL="22860" marR="5080">
              <a:lnSpc>
                <a:spcPct val="100000"/>
              </a:lnSpc>
              <a:tabLst>
                <a:tab pos="670560" algn="l"/>
                <a:tab pos="929640" algn="l"/>
                <a:tab pos="2307590" algn="l"/>
                <a:tab pos="2606040" algn="l"/>
                <a:tab pos="3742054" algn="l"/>
                <a:tab pos="4841875" algn="l"/>
                <a:tab pos="6278245" algn="l"/>
                <a:tab pos="7428865" algn="l"/>
              </a:tabLst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5.2.3.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spc="-50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Региональная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spc="-50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отраслевая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экономика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(региональная</a:t>
            </a:r>
            <a:r>
              <a:rPr sz="1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экономика,</a:t>
            </a:r>
            <a:r>
              <a:rPr sz="1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600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экономика</a:t>
            </a:r>
            <a:r>
              <a:rPr sz="1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предпринимательства,</a:t>
            </a:r>
            <a:r>
              <a:rPr sz="1600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экономическая</a:t>
            </a:r>
            <a:r>
              <a:rPr sz="1600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безопасность)</a:t>
            </a:r>
            <a:r>
              <a:rPr sz="1600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(экономические</a:t>
            </a:r>
            <a:r>
              <a:rPr sz="1600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науки).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450"/>
              </a:spcBef>
            </a:pPr>
            <a:r>
              <a:rPr sz="1600" b="1" spc="-10" dirty="0">
                <a:latin typeface="Times New Roman"/>
                <a:cs typeface="Times New Roman"/>
              </a:rPr>
              <a:t>Председатель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диссертационного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совета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spc="-20" dirty="0">
                <a:latin typeface="Times New Roman"/>
                <a:cs typeface="Times New Roman"/>
              </a:rPr>
              <a:t>Суглобов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Александр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Евгеньевич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(75.2.046.02)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доктор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экономических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наук,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профессор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Тел.:8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(495)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640-57-</a:t>
            </a:r>
            <a:r>
              <a:rPr sz="1600" b="1" spc="-25" dirty="0">
                <a:latin typeface="Times New Roman"/>
                <a:cs typeface="Times New Roman"/>
              </a:rPr>
              <a:t>11</a:t>
            </a: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b="1" spc="-20" dirty="0">
                <a:latin typeface="Times New Roman"/>
                <a:cs typeface="Times New Roman"/>
              </a:rPr>
              <a:t>e-</a:t>
            </a:r>
            <a:r>
              <a:rPr sz="1600" b="1" dirty="0">
                <a:latin typeface="Times New Roman"/>
                <a:cs typeface="Times New Roman"/>
              </a:rPr>
              <a:t>mail: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F93FF"/>
                </a:solidFill>
                <a:latin typeface="Times New Roman"/>
                <a:cs typeface="Times New Roman"/>
              </a:rPr>
              <a:t>;</a:t>
            </a:r>
            <a:r>
              <a:rPr sz="1600" spc="-10" dirty="0">
                <a:solidFill>
                  <a:srgbClr val="5F93FF"/>
                </a:solid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AD3D"/>
                </a:solidFill>
                <a:uFill>
                  <a:solidFill>
                    <a:srgbClr val="FFAD3D"/>
                  </a:solidFill>
                </a:uFill>
                <a:latin typeface="Times New Roman"/>
                <a:cs typeface="Times New Roman"/>
                <a:hlinkClick r:id="rId31"/>
              </a:rPr>
              <a:t>a_suglobov@mail.ru</a:t>
            </a:r>
            <a:r>
              <a:rPr sz="1600" spc="50" dirty="0">
                <a:solidFill>
                  <a:srgbClr val="FFAD3D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F93FF"/>
                </a:solidFill>
                <a:latin typeface="Times New Roman"/>
                <a:cs typeface="Times New Roman"/>
              </a:rPr>
              <a:t>,</a:t>
            </a:r>
            <a:r>
              <a:rPr sz="1600" spc="-15" dirty="0">
                <a:solidFill>
                  <a:srgbClr val="5F93FF"/>
                </a:solid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FFAD3D"/>
                </a:solidFill>
                <a:uFill>
                  <a:solidFill>
                    <a:srgbClr val="FFAD3D"/>
                  </a:solidFill>
                </a:uFill>
                <a:latin typeface="Times New Roman"/>
                <a:cs typeface="Times New Roman"/>
                <a:hlinkClick r:id="rId32"/>
              </a:rPr>
              <a:t>asuglobov@ruc.su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11440" y="609600"/>
            <a:ext cx="1432560" cy="1369060"/>
          </a:xfrm>
          <a:custGeom>
            <a:avLst/>
            <a:gdLst/>
            <a:ahLst/>
            <a:cxnLst/>
            <a:rect l="l" t="t" r="r" b="b"/>
            <a:pathLst>
              <a:path w="1432559" h="1369060">
                <a:moveTo>
                  <a:pt x="1432559" y="0"/>
                </a:moveTo>
                <a:lnTo>
                  <a:pt x="0" y="0"/>
                </a:lnTo>
                <a:lnTo>
                  <a:pt x="0" y="1368552"/>
                </a:lnTo>
                <a:lnTo>
                  <a:pt x="1432559" y="1368552"/>
                </a:lnTo>
                <a:lnTo>
                  <a:pt x="1432559" y="0"/>
                </a:lnTo>
                <a:close/>
              </a:path>
            </a:pathLst>
          </a:custGeom>
          <a:solidFill>
            <a:srgbClr val="EF93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267" y="39065"/>
            <a:ext cx="34207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Научные</a:t>
            </a:r>
            <a:r>
              <a:rPr spc="-204" dirty="0"/>
              <a:t> </a:t>
            </a:r>
            <a:r>
              <a:rPr spc="-10" dirty="0"/>
              <a:t>издания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0" y="609600"/>
            <a:ext cx="7566659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121920" rIns="0" bIns="0" rtlCol="0">
            <a:spAutoFit/>
          </a:bodyPr>
          <a:lstStyle/>
          <a:p>
            <a:pPr marL="87630" algn="just">
              <a:lnSpc>
                <a:spcPct val="100000"/>
              </a:lnSpc>
              <a:spcBef>
                <a:spcPts val="960"/>
              </a:spcBef>
            </a:pP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sz="1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Российском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университете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кооперации</a:t>
            </a:r>
            <a:r>
              <a:rPr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выпускаются</a:t>
            </a:r>
            <a:r>
              <a:rPr sz="1600" spc="-25" dirty="0">
                <a:solidFill>
                  <a:srgbClr val="FFFFFF"/>
                </a:solidFill>
                <a:latin typeface="Times New Roman"/>
                <a:cs typeface="Times New Roman"/>
              </a:rPr>
              <a:t> научно-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теоретические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журналы</a:t>
            </a:r>
            <a:endParaRPr sz="1600">
              <a:latin typeface="Times New Roman"/>
              <a:cs typeface="Times New Roman"/>
            </a:endParaRPr>
          </a:p>
          <a:p>
            <a:pPr marL="87630" marR="633095" algn="just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«Фундаментальные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 и прикладные</a:t>
            </a:r>
            <a:r>
              <a:rPr sz="16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исследования</a:t>
            </a:r>
            <a:r>
              <a:rPr sz="16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кооперативного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сектора экономики»,</a:t>
            </a:r>
            <a:r>
              <a:rPr sz="1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«Вестник</a:t>
            </a:r>
            <a:r>
              <a:rPr sz="16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Российского</a:t>
            </a:r>
            <a:r>
              <a:rPr sz="16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университета</a:t>
            </a:r>
            <a:r>
              <a:rPr sz="16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кооперации»</a:t>
            </a:r>
            <a:r>
              <a:rPr sz="16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600" b="1" spc="3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Научно-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практический</a:t>
            </a:r>
            <a:r>
              <a:rPr sz="1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журнал</a:t>
            </a:r>
            <a:r>
              <a:rPr sz="1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«Базис»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2059381"/>
            <a:ext cx="837247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теоретический</a:t>
            </a:r>
            <a:r>
              <a:rPr sz="18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журнал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«Фундаментальные</a:t>
            </a:r>
            <a:r>
              <a:rPr sz="18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и</a:t>
            </a:r>
            <a:r>
              <a:rPr sz="18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прикладные</a:t>
            </a:r>
            <a:r>
              <a:rPr sz="18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исследования кооперативного</a:t>
            </a:r>
            <a:r>
              <a:rPr sz="18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сектора</a:t>
            </a:r>
            <a:r>
              <a:rPr sz="18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экономики»</a:t>
            </a:r>
            <a:r>
              <a:rPr sz="18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издаётся</a:t>
            </a:r>
            <a:r>
              <a:rPr sz="18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r>
              <a:rPr sz="18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2003</a:t>
            </a:r>
            <a:r>
              <a:rPr sz="18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года. </a:t>
            </a:r>
            <a:r>
              <a:rPr sz="1800" b="1" u="sng" spc="-10" dirty="0">
                <a:solidFill>
                  <a:srgbClr val="FFAD3D"/>
                </a:solidFill>
                <a:uFill>
                  <a:solidFill>
                    <a:srgbClr val="FFAD3D"/>
                  </a:solidFill>
                </a:uFill>
                <a:latin typeface="Times New Roman"/>
                <a:cs typeface="Times New Roman"/>
                <a:hlinkClick r:id="rId2"/>
              </a:rPr>
              <a:t>https://www.ruc.su/science/publications/nauchno_teoreticheskiy_zhurnal/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теоретический</a:t>
            </a:r>
            <a:r>
              <a:rPr sz="18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журнал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«Вестник</a:t>
            </a:r>
            <a:r>
              <a:rPr sz="18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Российского</a:t>
            </a:r>
            <a:r>
              <a:rPr sz="18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университета</a:t>
            </a:r>
            <a:endParaRPr sz="1800">
              <a:latin typeface="Times New Roman"/>
              <a:cs typeface="Times New Roman"/>
            </a:endParaRPr>
          </a:p>
          <a:p>
            <a:pPr marL="12700" marR="4525645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кооперации»</a:t>
            </a:r>
            <a:r>
              <a:rPr sz="18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издаётся</a:t>
            </a:r>
            <a:r>
              <a:rPr sz="18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с</a:t>
            </a:r>
            <a:r>
              <a:rPr sz="18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2008</a:t>
            </a:r>
            <a:r>
              <a:rPr sz="18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года. </a:t>
            </a:r>
            <a:r>
              <a:rPr sz="1800" b="1" u="sng" spc="-10" dirty="0">
                <a:solidFill>
                  <a:srgbClr val="FFAD3D"/>
                </a:solidFill>
                <a:uFill>
                  <a:solidFill>
                    <a:srgbClr val="FFAD3D"/>
                  </a:solidFill>
                </a:uFill>
                <a:latin typeface="Times New Roman"/>
                <a:cs typeface="Times New Roman"/>
                <a:hlinkClick r:id="rId3"/>
              </a:rPr>
              <a:t>https://cheb.ruc.su/science/vestnik-</a:t>
            </a:r>
            <a:r>
              <a:rPr sz="1800" b="1" u="sng" spc="-20" dirty="0">
                <a:solidFill>
                  <a:srgbClr val="FFAD3D"/>
                </a:solidFill>
                <a:uFill>
                  <a:solidFill>
                    <a:srgbClr val="FFAD3D"/>
                  </a:solidFill>
                </a:uFill>
                <a:latin typeface="Times New Roman"/>
                <a:cs typeface="Times New Roman"/>
                <a:hlinkClick r:id="rId3"/>
              </a:rPr>
              <a:t>ruk/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4312920">
              <a:lnSpc>
                <a:spcPct val="100000"/>
              </a:lnSpc>
            </a:pPr>
            <a:r>
              <a:rPr sz="18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Научно-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практический</a:t>
            </a:r>
            <a:r>
              <a:rPr sz="18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журнал</a:t>
            </a:r>
            <a:r>
              <a:rPr sz="18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«Базис» </a:t>
            </a:r>
            <a:r>
              <a:rPr sz="1800" b="1" u="sng" spc="-10" dirty="0">
                <a:solidFill>
                  <a:srgbClr val="FFAD3D"/>
                </a:solidFill>
                <a:uFill>
                  <a:solidFill>
                    <a:srgbClr val="FFAD3D"/>
                  </a:solidFill>
                </a:uFill>
                <a:latin typeface="Times New Roman"/>
                <a:cs typeface="Times New Roman"/>
                <a:hlinkClick r:id="rId4"/>
              </a:rPr>
              <a:t>https://engels.ruc.su/science/basis/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11440" y="609600"/>
            <a:ext cx="1432560" cy="1369060"/>
          </a:xfrm>
          <a:custGeom>
            <a:avLst/>
            <a:gdLst/>
            <a:ahLst/>
            <a:cxnLst/>
            <a:rect l="l" t="t" r="r" b="b"/>
            <a:pathLst>
              <a:path w="1432559" h="1369060">
                <a:moveTo>
                  <a:pt x="1432559" y="0"/>
                </a:moveTo>
                <a:lnTo>
                  <a:pt x="0" y="0"/>
                </a:lnTo>
                <a:lnTo>
                  <a:pt x="0" y="1368552"/>
                </a:lnTo>
                <a:lnTo>
                  <a:pt x="1432559" y="1368552"/>
                </a:lnTo>
                <a:lnTo>
                  <a:pt x="1432559" y="0"/>
                </a:lnTo>
                <a:close/>
              </a:path>
            </a:pathLst>
          </a:custGeom>
          <a:solidFill>
            <a:srgbClr val="EF93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7566659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279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0"/>
              </a:spcBef>
            </a:pPr>
            <a:endParaRPr sz="2800"/>
          </a:p>
          <a:p>
            <a:pPr marL="622935">
              <a:lnSpc>
                <a:spcPct val="100000"/>
              </a:lnSpc>
            </a:pPr>
            <a:r>
              <a:rPr sz="2800" spc="-25" dirty="0"/>
              <a:t>ДОПОЛНИТЕЛЬНАЯ</a:t>
            </a:r>
            <a:r>
              <a:rPr sz="2800" spc="-75" dirty="0"/>
              <a:t> </a:t>
            </a:r>
            <a:r>
              <a:rPr sz="2800" spc="-10" dirty="0"/>
              <a:t>ИНФОРМАЦИЯ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821429">
              <a:lnSpc>
                <a:spcPct val="100000"/>
              </a:lnSpc>
              <a:spcBef>
                <a:spcPts val="100"/>
              </a:spcBef>
            </a:pPr>
            <a:r>
              <a:rPr u="none" dirty="0">
                <a:solidFill>
                  <a:srgbClr val="FFFFFF"/>
                </a:solidFill>
              </a:rPr>
              <a:t>Журнал</a:t>
            </a:r>
            <a:r>
              <a:rPr u="none" spc="-60" dirty="0">
                <a:solidFill>
                  <a:srgbClr val="FFFFFF"/>
                </a:solidFill>
              </a:rPr>
              <a:t> </a:t>
            </a:r>
            <a:r>
              <a:rPr u="none" spc="-10" dirty="0">
                <a:solidFill>
                  <a:srgbClr val="FFFFFF"/>
                </a:solidFill>
              </a:rPr>
              <a:t>OpenScience </a:t>
            </a:r>
            <a:r>
              <a:rPr spc="-10" dirty="0">
                <a:hlinkClick r:id="rId2"/>
              </a:rPr>
              <a:t>https://openscience.academy/e_journal_os</a:t>
            </a: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pc="-10" dirty="0">
              <a:hlinkClick r:id="rId2"/>
            </a:endParaRPr>
          </a:p>
          <a:p>
            <a:pPr marL="12700">
              <a:lnSpc>
                <a:spcPct val="100000"/>
              </a:lnSpc>
            </a:pPr>
            <a:r>
              <a:rPr u="none" dirty="0">
                <a:solidFill>
                  <a:srgbClr val="FFFFFF"/>
                </a:solidFill>
              </a:rPr>
              <a:t>НАУЧНЫЕ</a:t>
            </a:r>
            <a:r>
              <a:rPr u="none" spc="-7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ИССЛЕДОВАНИЯ</a:t>
            </a:r>
            <a:r>
              <a:rPr u="none" spc="-4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И</a:t>
            </a:r>
            <a:r>
              <a:rPr u="none" spc="-5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РАЗРАБОТКИ.</a:t>
            </a:r>
            <a:r>
              <a:rPr u="none" spc="-5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ЭКОНОМИКА</a:t>
            </a:r>
            <a:r>
              <a:rPr u="none" spc="-45" dirty="0">
                <a:solidFill>
                  <a:srgbClr val="FFFFFF"/>
                </a:solidFill>
              </a:rPr>
              <a:t> </a:t>
            </a:r>
            <a:r>
              <a:rPr u="none" spc="-10" dirty="0">
                <a:solidFill>
                  <a:srgbClr val="FFFFFF"/>
                </a:solidFill>
              </a:rPr>
              <a:t>ФИРМЫ</a:t>
            </a:r>
          </a:p>
          <a:p>
            <a:pPr marL="12700">
              <a:lnSpc>
                <a:spcPct val="100000"/>
              </a:lnSpc>
            </a:pPr>
            <a:r>
              <a:rPr spc="-10" dirty="0">
                <a:hlinkClick r:id="rId3"/>
              </a:rPr>
              <a:t>https://naukaru.ru/ru/nauka/journal/11/view</a:t>
            </a: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pc="-10" dirty="0">
              <a:hlinkClick r:id="rId3"/>
            </a:endParaRPr>
          </a:p>
          <a:p>
            <a:pPr marL="12700" marR="144145">
              <a:lnSpc>
                <a:spcPct val="100000"/>
              </a:lnSpc>
            </a:pPr>
            <a:r>
              <a:rPr dirty="0">
                <a:hlinkClick r:id="rId4"/>
              </a:rPr>
              <a:t>Научный</a:t>
            </a:r>
            <a:r>
              <a:rPr spc="-50" dirty="0">
                <a:hlinkClick r:id="rId4"/>
              </a:rPr>
              <a:t> </a:t>
            </a:r>
            <a:r>
              <a:rPr dirty="0">
                <a:hlinkClick r:id="rId4"/>
              </a:rPr>
              <a:t>журнал</a:t>
            </a:r>
            <a:r>
              <a:rPr spc="-60" dirty="0">
                <a:hlinkClick r:id="rId4"/>
              </a:rPr>
              <a:t> </a:t>
            </a:r>
            <a:r>
              <a:rPr dirty="0">
                <a:hlinkClick r:id="rId4"/>
              </a:rPr>
              <a:t>ВАК</a:t>
            </a:r>
            <a:r>
              <a:rPr spc="-35" dirty="0">
                <a:hlinkClick r:id="rId4"/>
              </a:rPr>
              <a:t> </a:t>
            </a:r>
            <a:r>
              <a:rPr dirty="0">
                <a:hlinkClick r:id="rId4"/>
              </a:rPr>
              <a:t>«Russian</a:t>
            </a:r>
            <a:r>
              <a:rPr spc="-50" dirty="0"/>
              <a:t> </a:t>
            </a:r>
            <a:r>
              <a:rPr dirty="0">
                <a:hlinkClick r:id="rId4"/>
              </a:rPr>
              <a:t>Journal</a:t>
            </a:r>
            <a:r>
              <a:rPr spc="-25" dirty="0"/>
              <a:t> </a:t>
            </a:r>
            <a:r>
              <a:rPr dirty="0">
                <a:hlinkClick r:id="rId4"/>
              </a:rPr>
              <a:t>of</a:t>
            </a:r>
            <a:r>
              <a:rPr spc="-50" dirty="0"/>
              <a:t> </a:t>
            </a:r>
            <a:r>
              <a:rPr spc="-10" dirty="0">
                <a:hlinkClick r:id="rId4"/>
              </a:rPr>
              <a:t>Management»</a:t>
            </a:r>
            <a:r>
              <a:rPr u="none" spc="-10" dirty="0"/>
              <a:t> </a:t>
            </a:r>
            <a:r>
              <a:rPr spc="-10" dirty="0">
                <a:hlinkClick r:id="rId4"/>
              </a:rPr>
              <a:t>https://riorpub.com/ru/nauka/news/glavnomu-redaktoru-nauchnogo-zhurnala-</a:t>
            </a:r>
            <a:r>
              <a:rPr u="none" spc="-10" dirty="0">
                <a:hlinkClick r:id="rId4"/>
              </a:rPr>
              <a:t> </a:t>
            </a:r>
            <a:r>
              <a:rPr spc="-20" dirty="0">
                <a:hlinkClick r:id="rId4"/>
              </a:rPr>
              <a:t>vak-</a:t>
            </a:r>
            <a:r>
              <a:rPr spc="-10" dirty="0">
                <a:hlinkClick r:id="rId4"/>
              </a:rPr>
              <a:t>russian-journal-</a:t>
            </a:r>
            <a:r>
              <a:rPr spc="-20" dirty="0">
                <a:hlinkClick r:id="rId4"/>
              </a:rPr>
              <a:t>of-management-</a:t>
            </a:r>
            <a:r>
              <a:rPr spc="-10" dirty="0">
                <a:hlinkClick r:id="rId4"/>
              </a:rPr>
              <a:t>prisvoeno-pochetnoe-zvanie-zasluzhennyi-</a:t>
            </a:r>
            <a:r>
              <a:rPr u="none" spc="-10" dirty="0">
                <a:hlinkClick r:id="rId4"/>
              </a:rPr>
              <a:t> </a:t>
            </a:r>
            <a:r>
              <a:rPr spc="-10" dirty="0">
                <a:hlinkClick r:id="rId4"/>
              </a:rPr>
              <a:t>deiatel-nauki-rossiiskoi-</a:t>
            </a:r>
            <a:r>
              <a:rPr spc="-20" dirty="0">
                <a:hlinkClick r:id="rId4"/>
              </a:rPr>
              <a:t>federatsii-</a:t>
            </a:r>
            <a:r>
              <a:rPr spc="-10" dirty="0">
                <a:hlinkClick r:id="rId4"/>
              </a:rPr>
              <a:t>1678692538</a:t>
            </a: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pc="-10" dirty="0">
              <a:hlinkClick r:id="rId4"/>
            </a:endParaRPr>
          </a:p>
          <a:p>
            <a:pPr marL="12700" marR="3821429">
              <a:lnSpc>
                <a:spcPct val="100000"/>
              </a:lnSpc>
              <a:spcBef>
                <a:spcPts val="5"/>
              </a:spcBef>
            </a:pPr>
            <a:r>
              <a:rPr u="none" dirty="0">
                <a:solidFill>
                  <a:srgbClr val="FFFFFF"/>
                </a:solidFill>
              </a:rPr>
              <a:t>Журнал</a:t>
            </a:r>
            <a:r>
              <a:rPr u="none" spc="-60" dirty="0">
                <a:solidFill>
                  <a:srgbClr val="FFFFFF"/>
                </a:solidFill>
              </a:rPr>
              <a:t> </a:t>
            </a:r>
            <a:r>
              <a:rPr u="none" spc="-10" dirty="0">
                <a:solidFill>
                  <a:srgbClr val="FFFFFF"/>
                </a:solidFill>
              </a:rPr>
              <a:t>OpenScience </a:t>
            </a:r>
            <a:r>
              <a:rPr spc="-10" dirty="0">
                <a:hlinkClick r:id="rId2"/>
              </a:rPr>
              <a:t>https://openscience.academy/e_journal_os</a:t>
            </a:r>
          </a:p>
          <a:p>
            <a:pPr marL="12700">
              <a:lnSpc>
                <a:spcPct val="100000"/>
              </a:lnSpc>
            </a:pPr>
            <a:r>
              <a:rPr u="none" dirty="0">
                <a:solidFill>
                  <a:srgbClr val="FFFFFF"/>
                </a:solidFill>
              </a:rPr>
              <a:t>А</a:t>
            </a:r>
            <a:r>
              <a:rPr u="none" spc="-2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ещё</a:t>
            </a:r>
            <a:r>
              <a:rPr u="none" spc="-20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много</a:t>
            </a:r>
            <a:r>
              <a:rPr u="none" spc="-30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полезной</a:t>
            </a:r>
            <a:r>
              <a:rPr u="none" spc="-4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информации</a:t>
            </a:r>
            <a:r>
              <a:rPr u="none" spc="-6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для</a:t>
            </a:r>
            <a:r>
              <a:rPr u="none" spc="-40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аспирантов</a:t>
            </a:r>
            <a:r>
              <a:rPr u="none" spc="-40" dirty="0">
                <a:solidFill>
                  <a:srgbClr val="FFFFFF"/>
                </a:solidFill>
              </a:rPr>
              <a:t> </a:t>
            </a:r>
            <a:r>
              <a:rPr u="none" spc="-25" dirty="0">
                <a:solidFill>
                  <a:srgbClr val="FFFFFF"/>
                </a:solidFill>
              </a:rPr>
              <a:t>на</a:t>
            </a:r>
          </a:p>
          <a:p>
            <a:pPr marL="12700" marR="5080">
              <a:lnSpc>
                <a:spcPct val="100000"/>
              </a:lnSpc>
            </a:pPr>
            <a:r>
              <a:rPr u="none" spc="-10" dirty="0">
                <a:solidFill>
                  <a:srgbClr val="FFFFFF"/>
                </a:solidFill>
              </a:rPr>
              <a:t>канале:https://t.me/MaloletkoAN</a:t>
            </a:r>
            <a:r>
              <a:rPr u="none" spc="10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(включен</a:t>
            </a:r>
            <a:r>
              <a:rPr u="none" spc="-20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в</a:t>
            </a:r>
            <a:r>
              <a:rPr u="none" spc="-3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папку</a:t>
            </a:r>
            <a:r>
              <a:rPr u="none" spc="-35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НАУКА</a:t>
            </a:r>
            <a:r>
              <a:rPr u="none" spc="-30" dirty="0">
                <a:solidFill>
                  <a:srgbClr val="FFFFFF"/>
                </a:solidFill>
              </a:rPr>
              <a:t> </a:t>
            </a:r>
            <a:r>
              <a:rPr u="none" dirty="0">
                <a:solidFill>
                  <a:srgbClr val="FFFFFF"/>
                </a:solidFill>
              </a:rPr>
              <a:t>и</a:t>
            </a:r>
            <a:r>
              <a:rPr u="none" spc="-40" dirty="0">
                <a:solidFill>
                  <a:srgbClr val="FFFFFF"/>
                </a:solidFill>
              </a:rPr>
              <a:t> </a:t>
            </a:r>
            <a:r>
              <a:rPr u="none" spc="-10" dirty="0">
                <a:solidFill>
                  <a:srgbClr val="FFFFFF"/>
                </a:solidFill>
              </a:rPr>
              <a:t>УНИВЕРСИТЕТЫ), присоединяйтесь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AD3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636</Words>
  <Application>Microsoft Office PowerPoint</Application>
  <PresentationFormat>Экран (4:3)</PresentationFormat>
  <Paragraphs>103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Segoe UI Symbol</vt:lpstr>
      <vt:lpstr>Times New Roman</vt:lpstr>
      <vt:lpstr>Trebuchet MS</vt:lpstr>
      <vt:lpstr>Wingdings</vt:lpstr>
      <vt:lpstr>Office Theme</vt:lpstr>
      <vt:lpstr>АСПИРАНТУРА</vt:lpstr>
      <vt:lpstr>КАК ПОСТУПИТЬ В АСПИРАНТУРУ</vt:lpstr>
      <vt:lpstr>КОНКУРЕНТНЫЕ ПРЕИМУЩЕСТВА</vt:lpstr>
      <vt:lpstr>ОСНОВНЫЕ УЧЕБНЫЕ БЛОКИ</vt:lpstr>
      <vt:lpstr>КОГО МЫ ГОТОВИМ И ВОЗМОЖНЫЕ ПОЗИЦИИ ДЛЯ РАЗВИТИЯ КАРЬЕРЫ ВЫПУСКНИКОВ</vt:lpstr>
      <vt:lpstr>Диссертационные советы</vt:lpstr>
      <vt:lpstr>Научные издания</vt:lpstr>
      <vt:lpstr> ДОПОЛНИТЕЛЬНАЯ ИНФОРМАЦИЯ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Аспирантура  5.2 Экономика  5.2.3 Региональная  и отраслевая экономика</dc:title>
  <dc:creator>Екатерина</dc:creator>
  <cp:lastModifiedBy>Беспалая Ольга Петровна</cp:lastModifiedBy>
  <cp:revision>1</cp:revision>
  <dcterms:created xsi:type="dcterms:W3CDTF">2025-08-26T08:02:39Z</dcterms:created>
  <dcterms:modified xsi:type="dcterms:W3CDTF">2025-08-26T08:11:42Z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2025-08-26T00:00:00Z</vt:filetime>
  </property>
  <property fmtid="{D5CDD505-2E9C-101B-9397-08002B2CF9AE}" pid="5" name="Producer">
    <vt:lpwstr>Microsoft® PowerPoint® 2013</vt:lpwstr>
  </property>
</Properties>
</file>