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59" r:id="rId14"/>
    <p:sldId id="270" r:id="rId15"/>
    <p:sldId id="26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10900-C632-46A1-A1E4-D1DD3FCCE69C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BF2EF-5AAE-432A-ACF8-C54A9E29F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0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F2EF-5AAE-432A-ACF8-C54A9E29FD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8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3E1D-892A-4F3B-9C39-315FE1D5CEC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AF83-E96A-4D6D-A30A-3DAF0648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1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3E1D-892A-4F3B-9C39-315FE1D5CEC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AF83-E96A-4D6D-A30A-3DAF0648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3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3E1D-892A-4F3B-9C39-315FE1D5CEC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AF83-E96A-4D6D-A30A-3DAF0648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8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3E1D-892A-4F3B-9C39-315FE1D5CEC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AF83-E96A-4D6D-A30A-3DAF0648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3E1D-892A-4F3B-9C39-315FE1D5CEC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AF83-E96A-4D6D-A30A-3DAF0648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2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3E1D-892A-4F3B-9C39-315FE1D5CEC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AF83-E96A-4D6D-A30A-3DAF0648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49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3E1D-892A-4F3B-9C39-315FE1D5CEC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AF83-E96A-4D6D-A30A-3DAF0648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7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3E1D-892A-4F3B-9C39-315FE1D5CEC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AF83-E96A-4D6D-A30A-3DAF0648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6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3E1D-892A-4F3B-9C39-315FE1D5CEC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AF83-E96A-4D6D-A30A-3DAF0648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3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3E1D-892A-4F3B-9C39-315FE1D5CEC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AF83-E96A-4D6D-A30A-3DAF0648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8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3E1D-892A-4F3B-9C39-315FE1D5CEC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AF83-E96A-4D6D-A30A-3DAF0648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5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63E1D-892A-4F3B-9C39-315FE1D5CEC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BAF83-E96A-4D6D-A30A-3DAF0648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8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0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4217" y="343815"/>
            <a:ext cx="8724900" cy="79057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Palatino Linotype" panose="02040502050505030304" pitchFamily="18" charset="0"/>
              </a:rPr>
              <a:t>Библиотека Краснодарского кооперативного института (филиал) </a:t>
            </a:r>
            <a:br>
              <a:rPr lang="ru-RU" sz="2000" b="1" dirty="0">
                <a:latin typeface="Palatino Linotype" panose="02040502050505030304" pitchFamily="18" charset="0"/>
              </a:rPr>
            </a:br>
            <a:r>
              <a:rPr lang="ru-RU" sz="2000" b="1" dirty="0">
                <a:latin typeface="Palatino Linotype" panose="02040502050505030304" pitchFamily="18" charset="0"/>
              </a:rPr>
              <a:t>Российского университета кооперации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8228" y="2828759"/>
            <a:ext cx="9655522" cy="3771900"/>
          </a:xfrm>
        </p:spPr>
        <p:txBody>
          <a:bodyPr>
            <a:normAutofit fontScale="92500" lnSpcReduction="10000"/>
          </a:bodyPr>
          <a:lstStyle/>
          <a:p>
            <a:endParaRPr lang="ru-RU" sz="4800" b="1" dirty="0" smtClean="0">
              <a:latin typeface="Palatino Linotype" panose="02040502050505030304" pitchFamily="18" charset="0"/>
            </a:endParaRPr>
          </a:p>
          <a:p>
            <a:r>
              <a:rPr lang="ru-RU" sz="48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НОВИНКИ ЛИТЕРАТУРЫ </a:t>
            </a:r>
          </a:p>
          <a:p>
            <a:r>
              <a:rPr lang="ru-RU" sz="48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«Экономическая безопасность»</a:t>
            </a:r>
          </a:p>
          <a:p>
            <a:endParaRPr lang="ru-RU" sz="1200" dirty="0">
              <a:latin typeface="Palatino Linotype" panose="02040502050505030304" pitchFamily="18" charset="0"/>
            </a:endParaRPr>
          </a:p>
          <a:p>
            <a:r>
              <a:rPr lang="ru-RU" sz="3600" b="1" dirty="0" smtClean="0">
                <a:latin typeface="Palatino Linotype" panose="02040502050505030304" pitchFamily="18" charset="0"/>
              </a:rPr>
              <a:t>виртуальный обзор</a:t>
            </a:r>
          </a:p>
          <a:p>
            <a:r>
              <a:rPr lang="ru-RU" sz="3600" b="1" dirty="0" smtClean="0">
                <a:latin typeface="Palatino Linotype" panose="02040502050505030304" pitchFamily="18" charset="0"/>
              </a:rPr>
              <a:t>2025</a:t>
            </a:r>
            <a:r>
              <a:rPr lang="ru-RU" b="1" dirty="0" smtClean="0">
                <a:latin typeface="Palatino Linotype" panose="02040502050505030304" pitchFamily="18" charset="0"/>
              </a:rPr>
              <a:t/>
            </a:r>
            <a:br>
              <a:rPr lang="ru-RU" b="1" dirty="0" smtClean="0">
                <a:latin typeface="Palatino Linotype" panose="02040502050505030304" pitchFamily="18" charset="0"/>
              </a:rPr>
            </a:br>
            <a:endParaRPr lang="ru-RU" sz="3600" b="1" dirty="0">
              <a:latin typeface="Palatino Linotype" panose="020405020505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6153918"/>
            <a:ext cx="2016784" cy="7034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843" y="6218679"/>
            <a:ext cx="1803221" cy="638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025" y="6247908"/>
            <a:ext cx="2232076" cy="5911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65133" y="2153481"/>
            <a:ext cx="67217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Palatino Linotype" panose="02040502050505030304" pitchFamily="18" charset="0"/>
              </a:rPr>
              <a:t>КНИЖНЫЙ БАНК</a:t>
            </a:r>
          </a:p>
        </p:txBody>
      </p:sp>
    </p:spTree>
    <p:extLst>
      <p:ext uri="{BB962C8B-B14F-4D97-AF65-F5344CB8AC3E}">
        <p14:creationId xmlns:p14="http://schemas.microsoft.com/office/powerpoint/2010/main" val="288032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8847"/>
            <a:ext cx="12193057" cy="684030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7964" y="6210465"/>
            <a:ext cx="1804572" cy="640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49" y="6132592"/>
            <a:ext cx="2017951" cy="701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471" y="6259237"/>
            <a:ext cx="2231329" cy="591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49" y="2121568"/>
            <a:ext cx="2266950" cy="35433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33500" y="82483"/>
            <a:ext cx="9705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Palatino Linotype" panose="02040502050505030304" pitchFamily="18" charset="0"/>
              </a:rPr>
              <a:t>	Экономическая безопасность: </a:t>
            </a:r>
            <a:r>
              <a:rPr lang="ru-RU" b="1" dirty="0">
                <a:latin typeface="Palatino Linotype" panose="02040502050505030304" pitchFamily="18" charset="0"/>
              </a:rPr>
              <a:t>учебник и практикум для вузов / </a:t>
            </a:r>
            <a:r>
              <a:rPr lang="ru-RU" b="1" dirty="0" smtClean="0">
                <a:latin typeface="Palatino Linotype" panose="02040502050505030304" pitchFamily="18" charset="0"/>
              </a:rPr>
              <a:t>О.Н</a:t>
            </a:r>
            <a:r>
              <a:rPr lang="ru-RU" b="1" dirty="0">
                <a:latin typeface="Palatino Linotype" panose="02040502050505030304" pitchFamily="18" charset="0"/>
              </a:rPr>
              <a:t>. Бабурина. — 2-е изд., </a:t>
            </a:r>
            <a:r>
              <a:rPr lang="ru-RU" b="1" dirty="0" err="1">
                <a:latin typeface="Palatino Linotype" panose="02040502050505030304" pitchFamily="18" charset="0"/>
              </a:rPr>
              <a:t>перераб</a:t>
            </a:r>
            <a:r>
              <a:rPr lang="ru-RU" b="1" dirty="0">
                <a:latin typeface="Palatino Linotype" panose="02040502050505030304" pitchFamily="18" charset="0"/>
              </a:rPr>
              <a:t>. и доп. — </a:t>
            </a:r>
            <a:r>
              <a:rPr lang="ru-RU" b="1" dirty="0" smtClean="0">
                <a:latin typeface="Palatino Linotype" panose="02040502050505030304" pitchFamily="18" charset="0"/>
              </a:rPr>
              <a:t>Москва: </a:t>
            </a:r>
            <a:r>
              <a:rPr lang="ru-RU" b="1" dirty="0">
                <a:latin typeface="Palatino Linotype" panose="02040502050505030304" pitchFamily="18" charset="0"/>
              </a:rPr>
              <a:t>Издательство </a:t>
            </a:r>
            <a:r>
              <a:rPr lang="ru-RU" b="1" dirty="0" err="1">
                <a:latin typeface="Palatino Linotype" panose="02040502050505030304" pitchFamily="18" charset="0"/>
              </a:rPr>
              <a:t>Юрайт</a:t>
            </a:r>
            <a:r>
              <a:rPr lang="ru-RU" b="1" dirty="0">
                <a:latin typeface="Palatino Linotype" panose="02040502050505030304" pitchFamily="18" charset="0"/>
              </a:rPr>
              <a:t>, 2024. — 393 с. — (Высшее образование). — ISBN 978-5-534-18224-8. — </a:t>
            </a:r>
            <a:r>
              <a:rPr lang="ru-RU" b="1" dirty="0" smtClean="0">
                <a:latin typeface="Palatino Linotype" panose="02040502050505030304" pitchFamily="18" charset="0"/>
              </a:rPr>
              <a:t>Текст: </a:t>
            </a:r>
            <a:r>
              <a:rPr lang="ru-RU" b="1" dirty="0">
                <a:latin typeface="Palatino Linotype" panose="02040502050505030304" pitchFamily="18" charset="0"/>
              </a:rPr>
              <a:t>электронный // Образовательная платформа </a:t>
            </a:r>
            <a:r>
              <a:rPr lang="ru-RU" b="1" dirty="0" err="1">
                <a:latin typeface="Palatino Linotype" panose="02040502050505030304" pitchFamily="18" charset="0"/>
              </a:rPr>
              <a:t>Юрайт</a:t>
            </a:r>
            <a:r>
              <a:rPr lang="ru-RU" b="1" dirty="0">
                <a:latin typeface="Palatino Linotype" panose="02040502050505030304" pitchFamily="18" charset="0"/>
              </a:rPr>
              <a:t> [сайт]. — URL: https://</a:t>
            </a:r>
            <a:r>
              <a:rPr lang="ru-RU" b="1" dirty="0" smtClean="0">
                <a:latin typeface="Palatino Linotype" panose="02040502050505030304" pitchFamily="18" charset="0"/>
              </a:rPr>
              <a:t>urait.ru/bcode/534564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6471" y="2196588"/>
            <a:ext cx="81493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В </a:t>
            </a:r>
            <a:r>
              <a:rPr lang="ru-RU" sz="1600" dirty="0">
                <a:latin typeface="Palatino Linotype" panose="02040502050505030304" pitchFamily="18" charset="0"/>
              </a:rPr>
              <a:t>курсе рассмотрено современное состояние, проблемы и направления обеспечения экономической безопасности в различных сферах национальной экономики, обозначенных в Стратегии экономической безопасности Российской Федерации до 2030 года.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Все </a:t>
            </a:r>
            <a:r>
              <a:rPr lang="ru-RU" sz="1600" dirty="0">
                <a:latin typeface="Palatino Linotype" panose="02040502050505030304" pitchFamily="18" charset="0"/>
              </a:rPr>
              <a:t>темы издания содержат контрольные вопросы, темы докладов, рефератов и эссе, практико-ориентированные задания, основанные на актуальных статистических данных, что позволит студентам самостоятельно выявлять тенденции развития экономической безопасности страны.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Соответствует </a:t>
            </a:r>
            <a:r>
              <a:rPr lang="ru-RU" sz="1600" dirty="0">
                <a:latin typeface="Palatino Linotype" panose="02040502050505030304" pitchFamily="18" charset="0"/>
              </a:rPr>
              <a:t>актуальным требованиям федерального государственного образовательного стандарта высшего образования.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Для </a:t>
            </a:r>
            <a:r>
              <a:rPr lang="ru-RU" sz="1600" dirty="0">
                <a:latin typeface="Palatino Linotype" panose="02040502050505030304" pitchFamily="18" charset="0"/>
              </a:rPr>
              <a:t>студентов, обучающихся по направлению подготовки «Экономическая безопасность», «Таможенное дело», «Экономика», издание может быть полезно преподавателям, а также всем, кто интересуется проблемами экономической безопасности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30591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8847"/>
            <a:ext cx="12193057" cy="684030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7514" y="6217865"/>
            <a:ext cx="1804572" cy="640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49" y="6135767"/>
            <a:ext cx="2017951" cy="701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410" y="6242250"/>
            <a:ext cx="2231329" cy="591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50" y="2117900"/>
            <a:ext cx="2266950" cy="35433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33525" y="145521"/>
            <a:ext cx="9791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Palatino Linotype" panose="02040502050505030304" pitchFamily="18" charset="0"/>
              </a:rPr>
              <a:t>	Экономическая безопасность: </a:t>
            </a:r>
            <a:r>
              <a:rPr lang="ru-RU" b="1" dirty="0">
                <a:latin typeface="Palatino Linotype" panose="02040502050505030304" pitchFamily="18" charset="0"/>
              </a:rPr>
              <a:t>учебник и практикум для вузов / </a:t>
            </a:r>
            <a:r>
              <a:rPr lang="ru-RU" b="1" dirty="0" smtClean="0">
                <a:latin typeface="Palatino Linotype" panose="02040502050505030304" pitchFamily="18" charset="0"/>
              </a:rPr>
              <a:t>Е.И</a:t>
            </a:r>
            <a:r>
              <a:rPr lang="ru-RU" b="1" dirty="0">
                <a:latin typeface="Palatino Linotype" panose="02040502050505030304" pitchFamily="18" charset="0"/>
              </a:rPr>
              <a:t>. Кузнецова. — 3-е изд., </a:t>
            </a:r>
            <a:r>
              <a:rPr lang="ru-RU" b="1" dirty="0" err="1">
                <a:latin typeface="Palatino Linotype" panose="02040502050505030304" pitchFamily="18" charset="0"/>
              </a:rPr>
              <a:t>перераб</a:t>
            </a:r>
            <a:r>
              <a:rPr lang="ru-RU" b="1" dirty="0">
                <a:latin typeface="Palatino Linotype" panose="02040502050505030304" pitchFamily="18" charset="0"/>
              </a:rPr>
              <a:t>. и доп. — </a:t>
            </a:r>
            <a:r>
              <a:rPr lang="ru-RU" b="1" dirty="0" smtClean="0">
                <a:latin typeface="Palatino Linotype" panose="02040502050505030304" pitchFamily="18" charset="0"/>
              </a:rPr>
              <a:t>Москва: </a:t>
            </a:r>
            <a:r>
              <a:rPr lang="ru-RU" b="1" dirty="0">
                <a:latin typeface="Palatino Linotype" panose="02040502050505030304" pitchFamily="18" charset="0"/>
              </a:rPr>
              <a:t>Издательство </a:t>
            </a:r>
            <a:r>
              <a:rPr lang="ru-RU" b="1" dirty="0" err="1">
                <a:latin typeface="Palatino Linotype" panose="02040502050505030304" pitchFamily="18" charset="0"/>
              </a:rPr>
              <a:t>Юрайт</a:t>
            </a:r>
            <a:r>
              <a:rPr lang="ru-RU" b="1" dirty="0">
                <a:latin typeface="Palatino Linotype" panose="02040502050505030304" pitchFamily="18" charset="0"/>
              </a:rPr>
              <a:t>, 2024. — 338 с. — (Высшее образование). — ISBN 978-5-534-16876-1. — </a:t>
            </a:r>
            <a:r>
              <a:rPr lang="ru-RU" b="1" dirty="0" smtClean="0">
                <a:latin typeface="Palatino Linotype" panose="02040502050505030304" pitchFamily="18" charset="0"/>
              </a:rPr>
              <a:t>Текст: </a:t>
            </a:r>
            <a:r>
              <a:rPr lang="ru-RU" b="1" dirty="0">
                <a:latin typeface="Palatino Linotype" panose="02040502050505030304" pitchFamily="18" charset="0"/>
              </a:rPr>
              <a:t>электронный // Образовательная платформа </a:t>
            </a:r>
            <a:r>
              <a:rPr lang="ru-RU" b="1" dirty="0" err="1">
                <a:latin typeface="Palatino Linotype" panose="02040502050505030304" pitchFamily="18" charset="0"/>
              </a:rPr>
              <a:t>Юрайт</a:t>
            </a:r>
            <a:r>
              <a:rPr lang="ru-RU" b="1" dirty="0">
                <a:latin typeface="Palatino Linotype" panose="02040502050505030304" pitchFamily="18" charset="0"/>
              </a:rPr>
              <a:t> [сайт]. — URL: https://urait.ru/bcode/537707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51929" y="2516777"/>
            <a:ext cx="89921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В </a:t>
            </a:r>
            <a:r>
              <a:rPr lang="ru-RU" sz="1600" dirty="0">
                <a:latin typeface="Palatino Linotype" panose="02040502050505030304" pitchFamily="18" charset="0"/>
              </a:rPr>
              <a:t>курсе раскрыты сущность и значение теоретических основ экономической безопасности государства, общества и личности, субъектов экономической деятельности, определены национальные интересы страны в области экономики, особенности и характер действия угроз экономической безопасности в различных сферах экономики, освещены проблемы криминализации общества и ликвидации теневой экономики</a:t>
            </a:r>
            <a:r>
              <a:rPr lang="ru-RU" sz="1600" dirty="0" smtClean="0">
                <a:latin typeface="Palatino Linotype" panose="02040502050505030304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Соответствует </a:t>
            </a:r>
            <a:r>
              <a:rPr lang="ru-RU" sz="1600" dirty="0">
                <a:latin typeface="Palatino Linotype" panose="02040502050505030304" pitchFamily="18" charset="0"/>
              </a:rPr>
              <a:t>актуальным требованиям федерального государственного образовательного стандарта высшего образования.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Для </a:t>
            </a:r>
            <a:r>
              <a:rPr lang="ru-RU" sz="1600" dirty="0">
                <a:latin typeface="Palatino Linotype" panose="02040502050505030304" pitchFamily="18" charset="0"/>
              </a:rPr>
              <a:t>студентов, </a:t>
            </a:r>
            <a:r>
              <a:rPr lang="ru-RU" sz="1600" dirty="0" smtClean="0">
                <a:latin typeface="Palatino Linotype" panose="02040502050505030304" pitchFamily="18" charset="0"/>
              </a:rPr>
              <a:t>магистров, аспирантов, </a:t>
            </a:r>
            <a:r>
              <a:rPr lang="ru-RU" sz="1600" dirty="0">
                <a:latin typeface="Palatino Linotype" panose="02040502050505030304" pitchFamily="18" charset="0"/>
              </a:rPr>
              <a:t>преподавателей </a:t>
            </a:r>
            <a:r>
              <a:rPr lang="ru-RU" sz="1600" dirty="0" smtClean="0">
                <a:latin typeface="Palatino Linotype" panose="02040502050505030304" pitchFamily="18" charset="0"/>
              </a:rPr>
              <a:t>вузов</a:t>
            </a:r>
            <a:r>
              <a:rPr lang="ru-RU" sz="1600" dirty="0">
                <a:latin typeface="Palatino Linotype" panose="02040502050505030304" pitchFamily="18" charset="0"/>
              </a:rPr>
              <a:t>, а также специалистов, занимающихся вопросами экономической безопасности и противодействия коррупции.</a:t>
            </a:r>
          </a:p>
        </p:txBody>
      </p:sp>
    </p:spTree>
    <p:extLst>
      <p:ext uri="{BB962C8B-B14F-4D97-AF65-F5344CB8AC3E}">
        <p14:creationId xmlns:p14="http://schemas.microsoft.com/office/powerpoint/2010/main" val="23423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40305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3689" y="6217865"/>
            <a:ext cx="1804572" cy="6401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26" y="6132067"/>
            <a:ext cx="2024047" cy="701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785" y="6241805"/>
            <a:ext cx="2231329" cy="591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26" y="2237405"/>
            <a:ext cx="2266950" cy="35433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24025" y="223770"/>
            <a:ext cx="9240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Palatino Linotype" panose="02040502050505030304" pitchFamily="18" charset="0"/>
              </a:rPr>
              <a:t>	Экономическая безопасность: </a:t>
            </a:r>
            <a:r>
              <a:rPr lang="ru-RU" b="1" dirty="0">
                <a:latin typeface="Palatino Linotype" panose="02040502050505030304" pitchFamily="18" charset="0"/>
              </a:rPr>
              <a:t>учебное пособие для вузов / </a:t>
            </a:r>
            <a:r>
              <a:rPr lang="ru-RU" b="1" dirty="0" smtClean="0">
                <a:latin typeface="Palatino Linotype" panose="02040502050505030304" pitchFamily="18" charset="0"/>
              </a:rPr>
              <a:t>Д.В</a:t>
            </a:r>
            <a:r>
              <a:rPr lang="ru-RU" b="1" dirty="0">
                <a:latin typeface="Palatino Linotype" panose="02040502050505030304" pitchFamily="18" charset="0"/>
              </a:rPr>
              <a:t>. </a:t>
            </a:r>
            <a:r>
              <a:rPr lang="ru-RU" b="1" dirty="0" err="1">
                <a:latin typeface="Palatino Linotype" panose="02040502050505030304" pitchFamily="18" charset="0"/>
              </a:rPr>
              <a:t>Валько</a:t>
            </a:r>
            <a:r>
              <a:rPr lang="ru-RU" b="1" dirty="0">
                <a:latin typeface="Palatino Linotype" panose="02040502050505030304" pitchFamily="18" charset="0"/>
              </a:rPr>
              <a:t>. — </a:t>
            </a:r>
            <a:r>
              <a:rPr lang="ru-RU" b="1" dirty="0" smtClean="0">
                <a:latin typeface="Palatino Linotype" panose="02040502050505030304" pitchFamily="18" charset="0"/>
              </a:rPr>
              <a:t>Москва: </a:t>
            </a:r>
            <a:r>
              <a:rPr lang="ru-RU" b="1" dirty="0">
                <a:latin typeface="Palatino Linotype" panose="02040502050505030304" pitchFamily="18" charset="0"/>
              </a:rPr>
              <a:t>Издательство </a:t>
            </a:r>
            <a:r>
              <a:rPr lang="ru-RU" b="1" dirty="0" err="1">
                <a:latin typeface="Palatino Linotype" panose="02040502050505030304" pitchFamily="18" charset="0"/>
              </a:rPr>
              <a:t>Юрайт</a:t>
            </a:r>
            <a:r>
              <a:rPr lang="ru-RU" b="1" dirty="0">
                <a:latin typeface="Palatino Linotype" panose="02040502050505030304" pitchFamily="18" charset="0"/>
              </a:rPr>
              <a:t>, 2024. — 150 с. — (Высшее образование). — ISBN 978-5-534-10627-5. — </a:t>
            </a:r>
            <a:r>
              <a:rPr lang="ru-RU" b="1" dirty="0" smtClean="0">
                <a:latin typeface="Palatino Linotype" panose="02040502050505030304" pitchFamily="18" charset="0"/>
              </a:rPr>
              <a:t>Текст: </a:t>
            </a:r>
            <a:r>
              <a:rPr lang="ru-RU" b="1" dirty="0">
                <a:latin typeface="Palatino Linotype" panose="02040502050505030304" pitchFamily="18" charset="0"/>
              </a:rPr>
              <a:t>электронный // Образовательная платформа </a:t>
            </a:r>
            <a:r>
              <a:rPr lang="ru-RU" b="1" dirty="0" err="1">
                <a:latin typeface="Palatino Linotype" panose="02040502050505030304" pitchFamily="18" charset="0"/>
              </a:rPr>
              <a:t>Юрайт</a:t>
            </a:r>
            <a:r>
              <a:rPr lang="ru-RU" b="1" dirty="0">
                <a:latin typeface="Palatino Linotype" panose="02040502050505030304" pitchFamily="18" charset="0"/>
              </a:rPr>
              <a:t> [сайт]. — URL: https://urait.ru/bcode/542200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85454" y="2608708"/>
            <a:ext cx="85820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Издание даёт </a:t>
            </a:r>
            <a:r>
              <a:rPr lang="ru-RU" sz="1600" dirty="0">
                <a:latin typeface="Palatino Linotype" panose="02040502050505030304" pitchFamily="18" charset="0"/>
              </a:rPr>
              <a:t>комплексное представление об экономической безопасности, </a:t>
            </a:r>
            <a:r>
              <a:rPr lang="ru-RU" sz="1600" dirty="0" smtClean="0">
                <a:latin typeface="Palatino Linotype" panose="02040502050505030304" pitchFamily="18" charset="0"/>
              </a:rPr>
              <a:t>её </a:t>
            </a:r>
            <a:r>
              <a:rPr lang="ru-RU" sz="1600" dirty="0">
                <a:latin typeface="Palatino Linotype" panose="02040502050505030304" pitchFamily="18" charset="0"/>
              </a:rPr>
              <a:t>структуре и видах, в том числе об угрозах, рисках и обеспечении на международном и государственном уровне.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Рассматриваются </a:t>
            </a:r>
            <a:r>
              <a:rPr lang="ru-RU" sz="1600" dirty="0">
                <a:latin typeface="Palatino Linotype" panose="02040502050505030304" pitchFamily="18" charset="0"/>
              </a:rPr>
              <a:t>основные критерии и индикаторы, а также методики оценки экономической безопасности на примере России и ее регионов. Отдельное внимание уделяется институциональным факторам экономической безопасности, роли </a:t>
            </a:r>
            <a:r>
              <a:rPr lang="ru-RU" sz="1600" dirty="0" err="1">
                <a:latin typeface="Palatino Linotype" panose="02040502050505030304" pitchFamily="18" charset="0"/>
              </a:rPr>
              <a:t>киберпреступности</a:t>
            </a:r>
            <a:r>
              <a:rPr lang="ru-RU" sz="1600" dirty="0">
                <a:latin typeface="Palatino Linotype" panose="02040502050505030304" pitchFamily="18" charset="0"/>
              </a:rPr>
              <a:t>, угрозам безопасности цифровых рынков.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Соответствует </a:t>
            </a:r>
            <a:r>
              <a:rPr lang="ru-RU" sz="1600" dirty="0">
                <a:latin typeface="Palatino Linotype" panose="02040502050505030304" pitchFamily="18" charset="0"/>
              </a:rPr>
              <a:t>актуальным требованиям Федерального государственного образовательного стандарта высшего образования.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Для </a:t>
            </a:r>
            <a:r>
              <a:rPr lang="ru-RU" sz="1600" dirty="0">
                <a:latin typeface="Palatino Linotype" panose="02040502050505030304" pitchFamily="18" charset="0"/>
              </a:rPr>
              <a:t>преподавателей, </a:t>
            </a:r>
            <a:r>
              <a:rPr lang="ru-RU" sz="1600" dirty="0" smtClean="0">
                <a:latin typeface="Palatino Linotype" panose="02040502050505030304" pitchFamily="18" charset="0"/>
              </a:rPr>
              <a:t>студентов вузов</a:t>
            </a:r>
            <a:r>
              <a:rPr lang="ru-RU" sz="1600" dirty="0">
                <a:latin typeface="Palatino Linotype" panose="02040502050505030304" pitchFamily="18" charset="0"/>
              </a:rPr>
              <a:t>, а также работников органов управления различного уровня, занимающихся вопросами обеспечения экономической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78755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8847"/>
            <a:ext cx="12193057" cy="684030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12739" y="6217865"/>
            <a:ext cx="1804572" cy="640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24" y="6151099"/>
            <a:ext cx="2017951" cy="701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471" y="6217865"/>
            <a:ext cx="2231329" cy="591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24" y="2237372"/>
            <a:ext cx="2266950" cy="35433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62075" y="251665"/>
            <a:ext cx="9850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Palatino Linotype" panose="02040502050505030304" pitchFamily="18" charset="0"/>
              </a:rPr>
              <a:t>	Экономическая безопасность: </a:t>
            </a:r>
            <a:r>
              <a:rPr lang="ru-RU" b="1" dirty="0">
                <a:latin typeface="Palatino Linotype" panose="02040502050505030304" pitchFamily="18" charset="0"/>
              </a:rPr>
              <a:t>учебник и практикум для вузов / </a:t>
            </a:r>
            <a:r>
              <a:rPr lang="ru-RU" b="1" dirty="0" smtClean="0">
                <a:latin typeface="Palatino Linotype" panose="02040502050505030304" pitchFamily="18" charset="0"/>
              </a:rPr>
              <a:t>В.Ш</a:t>
            </a:r>
            <a:r>
              <a:rPr lang="ru-RU" b="1" dirty="0">
                <a:latin typeface="Palatino Linotype" panose="02040502050505030304" pitchFamily="18" charset="0"/>
              </a:rPr>
              <a:t>. </a:t>
            </a:r>
            <a:r>
              <a:rPr lang="ru-RU" b="1" dirty="0" err="1">
                <a:latin typeface="Palatino Linotype" panose="02040502050505030304" pitchFamily="18" charset="0"/>
              </a:rPr>
              <a:t>Уразгалиев</a:t>
            </a:r>
            <a:r>
              <a:rPr lang="ru-RU" b="1" dirty="0">
                <a:latin typeface="Palatino Linotype" panose="02040502050505030304" pitchFamily="18" charset="0"/>
              </a:rPr>
              <a:t>. — 2-е изд., </a:t>
            </a:r>
            <a:r>
              <a:rPr lang="ru-RU" b="1" dirty="0" err="1">
                <a:latin typeface="Palatino Linotype" panose="02040502050505030304" pitchFamily="18" charset="0"/>
              </a:rPr>
              <a:t>перераб</a:t>
            </a:r>
            <a:r>
              <a:rPr lang="ru-RU" b="1" dirty="0">
                <a:latin typeface="Palatino Linotype" panose="02040502050505030304" pitchFamily="18" charset="0"/>
              </a:rPr>
              <a:t>. и доп. — </a:t>
            </a:r>
            <a:r>
              <a:rPr lang="ru-RU" b="1" dirty="0" smtClean="0">
                <a:latin typeface="Palatino Linotype" panose="02040502050505030304" pitchFamily="18" charset="0"/>
              </a:rPr>
              <a:t>Москва: </a:t>
            </a:r>
            <a:r>
              <a:rPr lang="ru-RU" b="1" dirty="0">
                <a:latin typeface="Palatino Linotype" panose="02040502050505030304" pitchFamily="18" charset="0"/>
              </a:rPr>
              <a:t>Издательство </a:t>
            </a:r>
            <a:r>
              <a:rPr lang="ru-RU" b="1" dirty="0" err="1">
                <a:latin typeface="Palatino Linotype" panose="02040502050505030304" pitchFamily="18" charset="0"/>
              </a:rPr>
              <a:t>Юрайт</a:t>
            </a:r>
            <a:r>
              <a:rPr lang="ru-RU" b="1" dirty="0">
                <a:latin typeface="Palatino Linotype" panose="02040502050505030304" pitchFamily="18" charset="0"/>
              </a:rPr>
              <a:t>, 2024. — 725 с. — (Высшее образование). — ISBN 978-5-534-09982-9. — </a:t>
            </a:r>
            <a:r>
              <a:rPr lang="ru-RU" b="1" dirty="0" smtClean="0">
                <a:latin typeface="Palatino Linotype" panose="02040502050505030304" pitchFamily="18" charset="0"/>
              </a:rPr>
              <a:t>Текст: </a:t>
            </a:r>
            <a:r>
              <a:rPr lang="ru-RU" b="1" dirty="0">
                <a:latin typeface="Palatino Linotype" panose="02040502050505030304" pitchFamily="18" charset="0"/>
              </a:rPr>
              <a:t>электронный // Образовательная платформа </a:t>
            </a:r>
            <a:r>
              <a:rPr lang="ru-RU" b="1" dirty="0" err="1">
                <a:latin typeface="Palatino Linotype" panose="02040502050505030304" pitchFamily="18" charset="0"/>
              </a:rPr>
              <a:t>Юрайт</a:t>
            </a:r>
            <a:r>
              <a:rPr lang="ru-RU" b="1" dirty="0">
                <a:latin typeface="Palatino Linotype" panose="02040502050505030304" pitchFamily="18" charset="0"/>
              </a:rPr>
              <a:t> [сайт]. — URL: https://urait.ru/bcode/536490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5641" y="2608638"/>
            <a:ext cx="712728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В </a:t>
            </a:r>
            <a:r>
              <a:rPr lang="ru-RU" sz="1600" dirty="0">
                <a:latin typeface="Palatino Linotype" panose="02040502050505030304" pitchFamily="18" charset="0"/>
              </a:rPr>
              <a:t>учебнике не только рассматриваются инструменты и методы управления экономической безопасностью (в том числе продовольственной, финансовой, энергетической и т.д.) на уровне государства, регионов и компаний, но и приводятся данные по росту или упадку важнейших экономических показателей России, что позволяет проводить самостоятельный анализ современной экономической безопасности страны как студентам, так и всем людям, интересующимся этим вопросом</a:t>
            </a:r>
            <a:r>
              <a:rPr lang="ru-RU" sz="1600" dirty="0" smtClean="0">
                <a:latin typeface="Palatino Linotype" panose="02040502050505030304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Соответствует требованиям ФГОС ВО.</a:t>
            </a:r>
          </a:p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Для </a:t>
            </a:r>
            <a:r>
              <a:rPr lang="ru-RU" sz="1600" dirty="0">
                <a:latin typeface="Palatino Linotype" panose="02040502050505030304" pitchFamily="18" charset="0"/>
              </a:rPr>
              <a:t>преподавателей, студентов </a:t>
            </a:r>
            <a:r>
              <a:rPr lang="ru-RU" sz="1600" dirty="0" smtClean="0">
                <a:latin typeface="Palatino Linotype" panose="02040502050505030304" pitchFamily="18" charset="0"/>
              </a:rPr>
              <a:t>вузов,</a:t>
            </a:r>
            <a:r>
              <a:rPr lang="ru-RU" sz="1600" dirty="0">
                <a:latin typeface="Palatino Linotype" panose="02040502050505030304" pitchFamily="18" charset="0"/>
              </a:rPr>
              <a:t> а также всем, кто интересуется проблемами экономической безопасности России</a:t>
            </a:r>
          </a:p>
        </p:txBody>
      </p:sp>
    </p:spTree>
    <p:extLst>
      <p:ext uri="{BB962C8B-B14F-4D97-AF65-F5344CB8AC3E}">
        <p14:creationId xmlns:p14="http://schemas.microsoft.com/office/powerpoint/2010/main" val="76429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5"/>
            <a:ext cx="12193057" cy="684030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4614" y="6212065"/>
            <a:ext cx="1804572" cy="640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99" y="6138167"/>
            <a:ext cx="2017951" cy="701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6550" y="6266637"/>
            <a:ext cx="2231329" cy="591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492" y="2190344"/>
            <a:ext cx="2266950" cy="35433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90676" y="53369"/>
            <a:ext cx="948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Palatino Linotype" panose="02040502050505030304" pitchFamily="18" charset="0"/>
              </a:rPr>
              <a:t>	Экономическая </a:t>
            </a:r>
            <a:r>
              <a:rPr lang="ru-RU" b="1" dirty="0">
                <a:latin typeface="Palatino Linotype" panose="02040502050505030304" pitchFamily="18" charset="0"/>
              </a:rPr>
              <a:t>безопасность: введение в </a:t>
            </a:r>
            <a:r>
              <a:rPr lang="ru-RU" b="1" dirty="0" smtClean="0">
                <a:latin typeface="Palatino Linotype" panose="02040502050505030304" pitchFamily="18" charset="0"/>
              </a:rPr>
              <a:t>специальность: </a:t>
            </a:r>
            <a:r>
              <a:rPr lang="ru-RU" b="1" dirty="0">
                <a:latin typeface="Palatino Linotype" panose="02040502050505030304" pitchFamily="18" charset="0"/>
              </a:rPr>
              <a:t>учебное пособие для вузов / </a:t>
            </a:r>
            <a:r>
              <a:rPr lang="ru-RU" b="1" dirty="0" smtClean="0">
                <a:latin typeface="Palatino Linotype" panose="02040502050505030304" pitchFamily="18" charset="0"/>
              </a:rPr>
              <a:t>Е.М</a:t>
            </a:r>
            <a:r>
              <a:rPr lang="ru-RU" b="1" dirty="0">
                <a:latin typeface="Palatino Linotype" panose="02040502050505030304" pitchFamily="18" charset="0"/>
              </a:rPr>
              <a:t>. Белый, </a:t>
            </a:r>
            <a:r>
              <a:rPr lang="ru-RU" b="1" dirty="0" smtClean="0">
                <a:latin typeface="Palatino Linotype" panose="02040502050505030304" pitchFamily="18" charset="0"/>
              </a:rPr>
              <a:t>И.Б</a:t>
            </a:r>
            <a:r>
              <a:rPr lang="ru-RU" b="1" dirty="0">
                <a:latin typeface="Palatino Linotype" panose="02040502050505030304" pitchFamily="18" charset="0"/>
              </a:rPr>
              <a:t>. Романова, </a:t>
            </a:r>
            <a:r>
              <a:rPr lang="ru-RU" b="1" dirty="0" smtClean="0">
                <a:latin typeface="Palatino Linotype" panose="02040502050505030304" pitchFamily="18" charset="0"/>
              </a:rPr>
              <a:t>Е.В</a:t>
            </a:r>
            <a:r>
              <a:rPr lang="ru-RU" b="1" dirty="0">
                <a:latin typeface="Palatino Linotype" panose="02040502050505030304" pitchFamily="18" charset="0"/>
              </a:rPr>
              <a:t>. Рожкова. — 3-е изд., </a:t>
            </a:r>
            <a:r>
              <a:rPr lang="ru-RU" b="1" dirty="0" err="1">
                <a:latin typeface="Palatino Linotype" panose="02040502050505030304" pitchFamily="18" charset="0"/>
              </a:rPr>
              <a:t>перераб</a:t>
            </a:r>
            <a:r>
              <a:rPr lang="ru-RU" b="1" dirty="0">
                <a:latin typeface="Palatino Linotype" panose="02040502050505030304" pitchFamily="18" charset="0"/>
              </a:rPr>
              <a:t>. и доп. — </a:t>
            </a:r>
            <a:r>
              <a:rPr lang="ru-RU" b="1" dirty="0" smtClean="0">
                <a:latin typeface="Palatino Linotype" panose="02040502050505030304" pitchFamily="18" charset="0"/>
              </a:rPr>
              <a:t>Москва: </a:t>
            </a:r>
            <a:r>
              <a:rPr lang="ru-RU" b="1" dirty="0">
                <a:latin typeface="Palatino Linotype" panose="02040502050505030304" pitchFamily="18" charset="0"/>
              </a:rPr>
              <a:t>Издательство </a:t>
            </a:r>
            <a:r>
              <a:rPr lang="ru-RU" b="1" dirty="0" err="1">
                <a:latin typeface="Palatino Linotype" panose="02040502050505030304" pitchFamily="18" charset="0"/>
              </a:rPr>
              <a:t>Юрайт</a:t>
            </a:r>
            <a:r>
              <a:rPr lang="ru-RU" b="1" dirty="0">
                <a:latin typeface="Palatino Linotype" panose="02040502050505030304" pitchFamily="18" charset="0"/>
              </a:rPr>
              <a:t>, 2024. — 143 с. — (Высшее образование). — ISBN 978-5-534-19898-0. — </a:t>
            </a:r>
            <a:r>
              <a:rPr lang="ru-RU" b="1" dirty="0" smtClean="0">
                <a:latin typeface="Palatino Linotype" panose="02040502050505030304" pitchFamily="18" charset="0"/>
              </a:rPr>
              <a:t>Текст: </a:t>
            </a:r>
            <a:r>
              <a:rPr lang="ru-RU" b="1" dirty="0">
                <a:latin typeface="Palatino Linotype" panose="02040502050505030304" pitchFamily="18" charset="0"/>
              </a:rPr>
              <a:t>электронный // Образовательная платформа </a:t>
            </a:r>
            <a:r>
              <a:rPr lang="ru-RU" b="1" dirty="0" err="1">
                <a:latin typeface="Palatino Linotype" panose="02040502050505030304" pitchFamily="18" charset="0"/>
              </a:rPr>
              <a:t>Юрайт</a:t>
            </a:r>
            <a:r>
              <a:rPr lang="ru-RU" b="1" dirty="0">
                <a:latin typeface="Palatino Linotype" panose="02040502050505030304" pitchFamily="18" charset="0"/>
              </a:rPr>
              <a:t> [сайт]. — URL: https://urait.ru/bcode/557309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39955" y="2544844"/>
            <a:ext cx="784458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Курс </a:t>
            </a:r>
            <a:r>
              <a:rPr lang="ru-RU" sz="1600" dirty="0">
                <a:latin typeface="Palatino Linotype" panose="02040502050505030304" pitchFamily="18" charset="0"/>
              </a:rPr>
              <a:t>знакомит с содержанием профессии, связанной с экономической безопасностью страны, региона, организации, личности, и с базовыми понятиями экономической безопасности, ее современными проблемами. Речь также идет о компетенциях, которыми должен обладать специалист в области экономической безопасности, возможных сферах и видах деятельности выпускника этой специальности.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Представлен </a:t>
            </a:r>
            <a:r>
              <a:rPr lang="ru-RU" sz="1600" dirty="0">
                <a:latin typeface="Palatino Linotype" panose="02040502050505030304" pitchFamily="18" charset="0"/>
              </a:rPr>
              <a:t>краткий обзор правового обеспечения экономической безопасности в Российской Федерации.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Соответствует требованиям </a:t>
            </a:r>
            <a:r>
              <a:rPr lang="ru-RU" sz="1600" dirty="0">
                <a:latin typeface="Palatino Linotype" panose="02040502050505030304" pitchFamily="18" charset="0"/>
              </a:rPr>
              <a:t>Федерального государственного образовательного стандарта высшего </a:t>
            </a:r>
            <a:r>
              <a:rPr lang="ru-RU" sz="1600" dirty="0" smtClean="0">
                <a:latin typeface="Palatino Linotype" panose="02040502050505030304" pitchFamily="18" charset="0"/>
              </a:rPr>
              <a:t>образования.</a:t>
            </a: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Издание </a:t>
            </a:r>
            <a:r>
              <a:rPr lang="ru-RU" sz="1600" dirty="0">
                <a:latin typeface="Palatino Linotype" panose="02040502050505030304" pitchFamily="18" charset="0"/>
              </a:rPr>
              <a:t>будет полезно, в первую очередь, </a:t>
            </a:r>
            <a:r>
              <a:rPr lang="ru-RU" sz="1600" dirty="0" smtClean="0">
                <a:latin typeface="Palatino Linotype" panose="02040502050505030304" pitchFamily="18" charset="0"/>
              </a:rPr>
              <a:t>студентам, </a:t>
            </a:r>
            <a:r>
              <a:rPr lang="ru-RU" sz="1600" dirty="0">
                <a:latin typeface="Palatino Linotype" panose="02040502050505030304" pitchFamily="18" charset="0"/>
              </a:rPr>
              <a:t>обучающихся по специальности «Экономическая безопасность», а также тем, кто только делает выбор будущей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245985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8847"/>
            <a:ext cx="12193057" cy="684030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4614" y="6199133"/>
            <a:ext cx="1804572" cy="640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24" y="6138167"/>
            <a:ext cx="2017951" cy="701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635" y="6247905"/>
            <a:ext cx="2231329" cy="591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050" y="2127032"/>
            <a:ext cx="2266950" cy="35433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38301" y="221067"/>
            <a:ext cx="9497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Palatino Linotype" panose="02040502050505030304" pitchFamily="18" charset="0"/>
              </a:rPr>
              <a:t>	Экономическая </a:t>
            </a:r>
            <a:r>
              <a:rPr lang="ru-RU" b="1" dirty="0">
                <a:latin typeface="Palatino Linotype" panose="02040502050505030304" pitchFamily="18" charset="0"/>
              </a:rPr>
              <a:t>безопасность </a:t>
            </a:r>
            <a:r>
              <a:rPr lang="ru-RU" b="1" dirty="0" smtClean="0">
                <a:latin typeface="Palatino Linotype" panose="02040502050505030304" pitchFamily="18" charset="0"/>
              </a:rPr>
              <a:t>предприятия: </a:t>
            </a:r>
            <a:r>
              <a:rPr lang="ru-RU" b="1" dirty="0">
                <a:latin typeface="Palatino Linotype" panose="02040502050505030304" pitchFamily="18" charset="0"/>
              </a:rPr>
              <a:t>учебник и практикум для вузов / </a:t>
            </a:r>
            <a:r>
              <a:rPr lang="ru-RU" b="1" dirty="0" smtClean="0">
                <a:latin typeface="Palatino Linotype" panose="02040502050505030304" pitchFamily="18" charset="0"/>
              </a:rPr>
              <a:t>А.А</a:t>
            </a:r>
            <a:r>
              <a:rPr lang="ru-RU" b="1" dirty="0">
                <a:latin typeface="Palatino Linotype" panose="02040502050505030304" pitchFamily="18" charset="0"/>
              </a:rPr>
              <a:t>. Сергеев. — 3-е изд. — </a:t>
            </a:r>
            <a:r>
              <a:rPr lang="ru-RU" b="1" dirty="0" smtClean="0">
                <a:latin typeface="Palatino Linotype" panose="02040502050505030304" pitchFamily="18" charset="0"/>
              </a:rPr>
              <a:t>Москва: </a:t>
            </a:r>
            <a:r>
              <a:rPr lang="ru-RU" b="1" dirty="0">
                <a:latin typeface="Palatino Linotype" panose="02040502050505030304" pitchFamily="18" charset="0"/>
              </a:rPr>
              <a:t>Издательство </a:t>
            </a:r>
            <a:r>
              <a:rPr lang="ru-RU" b="1" dirty="0" err="1">
                <a:latin typeface="Palatino Linotype" panose="02040502050505030304" pitchFamily="18" charset="0"/>
              </a:rPr>
              <a:t>Юрайт</a:t>
            </a:r>
            <a:r>
              <a:rPr lang="ru-RU" b="1" dirty="0">
                <a:latin typeface="Palatino Linotype" panose="02040502050505030304" pitchFamily="18" charset="0"/>
              </a:rPr>
              <a:t>, 2024. — 275 с. — (Высшее образование). — ISBN 978-5-534-14436-9. — </a:t>
            </a:r>
            <a:r>
              <a:rPr lang="ru-RU" b="1" dirty="0" smtClean="0">
                <a:latin typeface="Palatino Linotype" panose="02040502050505030304" pitchFamily="18" charset="0"/>
              </a:rPr>
              <a:t>Текст: </a:t>
            </a:r>
            <a:r>
              <a:rPr lang="ru-RU" b="1" dirty="0">
                <a:latin typeface="Palatino Linotype" panose="02040502050505030304" pitchFamily="18" charset="0"/>
              </a:rPr>
              <a:t>электронный // Образовательная платформа </a:t>
            </a:r>
            <a:r>
              <a:rPr lang="ru-RU" b="1" dirty="0" err="1">
                <a:latin typeface="Palatino Linotype" panose="02040502050505030304" pitchFamily="18" charset="0"/>
              </a:rPr>
              <a:t>Юрайт</a:t>
            </a:r>
            <a:r>
              <a:rPr lang="ru-RU" b="1" dirty="0">
                <a:latin typeface="Palatino Linotype" panose="02040502050505030304" pitchFamily="18" charset="0"/>
              </a:rPr>
              <a:t> [сайт]. — URL: https://urait.ru/bcode/541083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39953" y="2643060"/>
            <a:ext cx="89354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В </a:t>
            </a:r>
            <a:r>
              <a:rPr lang="ru-RU" sz="1600" dirty="0">
                <a:latin typeface="Palatino Linotype" panose="02040502050505030304" pitchFamily="18" charset="0"/>
              </a:rPr>
              <a:t>курсе рассматриваются проблемы повышения уровня экономической безопасности и снижения рисков деятельности предприятия.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Основное </a:t>
            </a:r>
            <a:r>
              <a:rPr lang="ru-RU" sz="1600" dirty="0">
                <a:latin typeface="Palatino Linotype" panose="02040502050505030304" pitchFamily="18" charset="0"/>
              </a:rPr>
              <a:t>внимание уделяется финансово-экономическим аспектам экономической безопасности</a:t>
            </a:r>
            <a:r>
              <a:rPr lang="ru-RU" sz="1600" dirty="0" smtClean="0">
                <a:latin typeface="Palatino Linotype" panose="0204050205050503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 </a:t>
            </a:r>
            <a:r>
              <a:rPr lang="ru-RU" sz="1600" dirty="0">
                <a:latin typeface="Palatino Linotype" panose="02040502050505030304" pitchFamily="18" charset="0"/>
              </a:rPr>
              <a:t>Приводится ряд практических примеров исследования уровня экономической безопасности различными подходами и методами. Студенты обогатятся знаниями и навыками управления компанией с учетом рисков, прослеживая взаимосвязь общей системы управления предприятием с системой безопасного функционирования объекта. </a:t>
            </a:r>
            <a:r>
              <a:rPr lang="ru-RU" sz="1600" dirty="0" smtClean="0">
                <a:latin typeface="Palatino Linotype" panose="02040502050505030304" pitchFamily="18" charset="0"/>
              </a:rPr>
              <a:t>	Соответствует </a:t>
            </a:r>
            <a:r>
              <a:rPr lang="ru-RU" sz="1600" dirty="0">
                <a:latin typeface="Palatino Linotype" panose="02040502050505030304" pitchFamily="18" charset="0"/>
              </a:rPr>
              <a:t>актуальным требованиям Федерального государственного образовательного стандарта высшего образования.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Для </a:t>
            </a:r>
            <a:r>
              <a:rPr lang="ru-RU" sz="1600" dirty="0">
                <a:latin typeface="Palatino Linotype" panose="02040502050505030304" pitchFamily="18" charset="0"/>
              </a:rPr>
              <a:t>студентов </a:t>
            </a:r>
            <a:r>
              <a:rPr lang="ru-RU" sz="1600" dirty="0" err="1">
                <a:latin typeface="Palatino Linotype" panose="02040502050505030304" pitchFamily="18" charset="0"/>
              </a:rPr>
              <a:t>бакалавриата</a:t>
            </a:r>
            <a:r>
              <a:rPr lang="ru-RU" sz="1600" dirty="0">
                <a:latin typeface="Palatino Linotype" panose="02040502050505030304" pitchFamily="18" charset="0"/>
              </a:rPr>
              <a:t> и магистратуры, обучающихся по экономическим направлениям.</a:t>
            </a:r>
          </a:p>
        </p:txBody>
      </p:sp>
    </p:spTree>
    <p:extLst>
      <p:ext uri="{BB962C8B-B14F-4D97-AF65-F5344CB8AC3E}">
        <p14:creationId xmlns:p14="http://schemas.microsoft.com/office/powerpoint/2010/main" val="298041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8847"/>
            <a:ext cx="12193057" cy="684030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6726" y="6156899"/>
            <a:ext cx="2024047" cy="701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992" y="6212065"/>
            <a:ext cx="1804572" cy="640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635" y="6247905"/>
            <a:ext cx="2231329" cy="591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26" y="2151934"/>
            <a:ext cx="2266950" cy="35433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66541" y="157775"/>
            <a:ext cx="96694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Palatino Linotype" panose="02040502050505030304" pitchFamily="18" charset="0"/>
              </a:rPr>
              <a:t>	Национальная </a:t>
            </a:r>
            <a:r>
              <a:rPr lang="ru-RU" b="1" dirty="0">
                <a:latin typeface="Palatino Linotype" panose="02040502050505030304" pitchFamily="18" charset="0"/>
              </a:rPr>
              <a:t>и региональная экономическая </a:t>
            </a:r>
            <a:r>
              <a:rPr lang="ru-RU" b="1" dirty="0" smtClean="0">
                <a:latin typeface="Palatino Linotype" panose="02040502050505030304" pitchFamily="18" charset="0"/>
              </a:rPr>
              <a:t>безопасность: </a:t>
            </a:r>
            <a:r>
              <a:rPr lang="ru-RU" b="1" dirty="0">
                <a:latin typeface="Palatino Linotype" panose="02040502050505030304" pitchFamily="18" charset="0"/>
              </a:rPr>
              <a:t>учебник для вузов / под общей редакцией </a:t>
            </a:r>
            <a:r>
              <a:rPr lang="ru-RU" b="1" dirty="0" smtClean="0">
                <a:latin typeface="Palatino Linotype" panose="02040502050505030304" pitchFamily="18" charset="0"/>
              </a:rPr>
              <a:t>Л.П</a:t>
            </a:r>
            <a:r>
              <a:rPr lang="ru-RU" b="1" dirty="0">
                <a:latin typeface="Palatino Linotype" panose="02040502050505030304" pitchFamily="18" charset="0"/>
              </a:rPr>
              <a:t>. Гончаренко. — 3-е изд., </a:t>
            </a:r>
            <a:r>
              <a:rPr lang="ru-RU" b="1" dirty="0" err="1">
                <a:latin typeface="Palatino Linotype" panose="02040502050505030304" pitchFamily="18" charset="0"/>
              </a:rPr>
              <a:t>перераб</a:t>
            </a:r>
            <a:r>
              <a:rPr lang="ru-RU" b="1" dirty="0">
                <a:latin typeface="Palatino Linotype" panose="02040502050505030304" pitchFamily="18" charset="0"/>
              </a:rPr>
              <a:t>. и доп. — </a:t>
            </a:r>
            <a:r>
              <a:rPr lang="ru-RU" b="1" dirty="0" smtClean="0">
                <a:latin typeface="Palatino Linotype" panose="02040502050505030304" pitchFamily="18" charset="0"/>
              </a:rPr>
              <a:t>Москва: </a:t>
            </a:r>
            <a:r>
              <a:rPr lang="ru-RU" b="1" dirty="0">
                <a:latin typeface="Palatino Linotype" panose="02040502050505030304" pitchFamily="18" charset="0"/>
              </a:rPr>
              <a:t>Издательство </a:t>
            </a:r>
            <a:r>
              <a:rPr lang="ru-RU" b="1" dirty="0" err="1">
                <a:latin typeface="Palatino Linotype" panose="02040502050505030304" pitchFamily="18" charset="0"/>
              </a:rPr>
              <a:t>Юрайт</a:t>
            </a:r>
            <a:r>
              <a:rPr lang="ru-RU" b="1" dirty="0">
                <a:latin typeface="Palatino Linotype" panose="02040502050505030304" pitchFamily="18" charset="0"/>
              </a:rPr>
              <a:t>, 2024. — 165 с. — (Высшее образование). — ISBN 978-5-534-19495-1. — </a:t>
            </a:r>
            <a:r>
              <a:rPr lang="ru-RU" b="1" dirty="0" smtClean="0">
                <a:latin typeface="Palatino Linotype" panose="02040502050505030304" pitchFamily="18" charset="0"/>
              </a:rPr>
              <a:t>Текст: </a:t>
            </a:r>
            <a:r>
              <a:rPr lang="ru-RU" b="1" dirty="0">
                <a:latin typeface="Palatino Linotype" panose="02040502050505030304" pitchFamily="18" charset="0"/>
              </a:rPr>
              <a:t>электронный // Образовательная платформа </a:t>
            </a:r>
            <a:r>
              <a:rPr lang="ru-RU" b="1" dirty="0" err="1">
                <a:latin typeface="Palatino Linotype" panose="02040502050505030304" pitchFamily="18" charset="0"/>
              </a:rPr>
              <a:t>Юрайт</a:t>
            </a:r>
            <a:r>
              <a:rPr lang="ru-RU" b="1" dirty="0">
                <a:latin typeface="Palatino Linotype" panose="02040502050505030304" pitchFamily="18" charset="0"/>
              </a:rPr>
              <a:t> [сайт]. — URL: https://urait.ru/bcode/556543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60056" y="2294899"/>
            <a:ext cx="861461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В </a:t>
            </a:r>
            <a:r>
              <a:rPr lang="ru-RU" sz="1600" dirty="0">
                <a:latin typeface="Palatino Linotype" panose="02040502050505030304" pitchFamily="18" charset="0"/>
              </a:rPr>
              <a:t>курсе представлен комплекс вопросов, посвященных национальному и региональному уровням построения системы экономической безопасности. Описаны основные направления экономической безопасности государства, такие как научно-техническая, финансовая, продовольственная, информационная безопасность</a:t>
            </a:r>
            <a:r>
              <a:rPr lang="ru-RU" sz="1600" dirty="0" smtClean="0">
                <a:latin typeface="Palatino Linotype" panose="02040502050505030304" pitchFamily="18" charset="0"/>
              </a:rPr>
              <a:t>. 	Рассмотрены </a:t>
            </a:r>
            <a:r>
              <a:rPr lang="ru-RU" sz="1600" dirty="0">
                <a:latin typeface="Palatino Linotype" panose="02040502050505030304" pitchFamily="18" charset="0"/>
              </a:rPr>
              <a:t>основы анализа и управления национальной безопасностью </a:t>
            </a:r>
            <a:r>
              <a:rPr lang="ru-RU" sz="1600" dirty="0" smtClean="0">
                <a:latin typeface="Palatino Linotype" panose="02040502050505030304" pitchFamily="18" charset="0"/>
              </a:rPr>
              <a:t>- </a:t>
            </a:r>
            <a:r>
              <a:rPr lang="ru-RU" sz="1600" dirty="0">
                <a:latin typeface="Palatino Linotype" panose="02040502050505030304" pitchFamily="18" charset="0"/>
              </a:rPr>
              <a:t>система показателей, пороговые значения, методы оценки и механизмы обеспечения экономической безопасности государства, а также основные направления региональной экономической политики и правовое обеспечение экономической безопасности регионов России.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Соответствует </a:t>
            </a:r>
            <a:r>
              <a:rPr lang="ru-RU" sz="1600" dirty="0">
                <a:latin typeface="Palatino Linotype" panose="02040502050505030304" pitchFamily="18" charset="0"/>
              </a:rPr>
              <a:t>федеральному государственному образовательному стандарту высшего образования.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Для </a:t>
            </a:r>
            <a:r>
              <a:rPr lang="ru-RU" sz="1600" dirty="0">
                <a:latin typeface="Palatino Linotype" panose="02040502050505030304" pitchFamily="18" charset="0"/>
              </a:rPr>
              <a:t>студентов высших учебных заведений, обучающихся по экономическим направлениям.</a:t>
            </a:r>
          </a:p>
        </p:txBody>
      </p:sp>
    </p:spTree>
    <p:extLst>
      <p:ext uri="{BB962C8B-B14F-4D97-AF65-F5344CB8AC3E}">
        <p14:creationId xmlns:p14="http://schemas.microsoft.com/office/powerpoint/2010/main" val="3741850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7"/>
            <a:ext cx="12193057" cy="684030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2476" y="6151099"/>
            <a:ext cx="2024047" cy="701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164" y="6181581"/>
            <a:ext cx="1804572" cy="640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635" y="6247905"/>
            <a:ext cx="2231329" cy="591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14" y="2105025"/>
            <a:ext cx="2266950" cy="35433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85900" y="125452"/>
            <a:ext cx="9558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Palatino Linotype" panose="02040502050505030304" pitchFamily="18" charset="0"/>
              </a:rPr>
              <a:t>	Стратегические </a:t>
            </a:r>
            <a:r>
              <a:rPr lang="ru-RU" b="1" dirty="0">
                <a:latin typeface="Palatino Linotype" panose="02040502050505030304" pitchFamily="18" charset="0"/>
              </a:rPr>
              <a:t>аспекты экономической </a:t>
            </a:r>
            <a:r>
              <a:rPr lang="ru-RU" b="1" dirty="0" smtClean="0">
                <a:latin typeface="Palatino Linotype" panose="02040502050505030304" pitchFamily="18" charset="0"/>
              </a:rPr>
              <a:t>безопасности: </a:t>
            </a:r>
            <a:r>
              <a:rPr lang="ru-RU" b="1" dirty="0">
                <a:latin typeface="Palatino Linotype" panose="02040502050505030304" pitchFamily="18" charset="0"/>
              </a:rPr>
              <a:t>учебное пособие для вузов / </a:t>
            </a:r>
            <a:r>
              <a:rPr lang="ru-RU" b="1" dirty="0" smtClean="0">
                <a:latin typeface="Palatino Linotype" panose="02040502050505030304" pitchFamily="18" charset="0"/>
              </a:rPr>
              <a:t>В.В</a:t>
            </a:r>
            <a:r>
              <a:rPr lang="ru-RU" b="1" dirty="0">
                <a:latin typeface="Palatino Linotype" panose="02040502050505030304" pitchFamily="18" charset="0"/>
              </a:rPr>
              <a:t>. </a:t>
            </a:r>
            <a:r>
              <a:rPr lang="ru-RU" b="1" dirty="0" err="1">
                <a:latin typeface="Palatino Linotype" panose="02040502050505030304" pitchFamily="18" charset="0"/>
              </a:rPr>
              <a:t>Лихолетов</a:t>
            </a:r>
            <a:r>
              <a:rPr lang="ru-RU" b="1" dirty="0">
                <a:latin typeface="Palatino Linotype" panose="02040502050505030304" pitchFamily="18" charset="0"/>
              </a:rPr>
              <a:t>. — 2-е изд. — </a:t>
            </a:r>
            <a:r>
              <a:rPr lang="ru-RU" b="1" dirty="0" smtClean="0">
                <a:latin typeface="Palatino Linotype" panose="02040502050505030304" pitchFamily="18" charset="0"/>
              </a:rPr>
              <a:t>Москва: </a:t>
            </a:r>
            <a:r>
              <a:rPr lang="ru-RU" b="1" dirty="0">
                <a:latin typeface="Palatino Linotype" panose="02040502050505030304" pitchFamily="18" charset="0"/>
              </a:rPr>
              <a:t>Издательство </a:t>
            </a:r>
            <a:r>
              <a:rPr lang="ru-RU" b="1" dirty="0" err="1">
                <a:latin typeface="Palatino Linotype" panose="02040502050505030304" pitchFamily="18" charset="0"/>
              </a:rPr>
              <a:t>Юрайт</a:t>
            </a:r>
            <a:r>
              <a:rPr lang="ru-RU" b="1" dirty="0">
                <a:latin typeface="Palatino Linotype" panose="02040502050505030304" pitchFamily="18" charset="0"/>
              </a:rPr>
              <a:t>, 2024. — 201 с. — (Высшее образование). — ISBN 978-5-534-13505-3. — </a:t>
            </a:r>
            <a:r>
              <a:rPr lang="ru-RU" b="1" dirty="0" smtClean="0">
                <a:latin typeface="Palatino Linotype" panose="02040502050505030304" pitchFamily="18" charset="0"/>
              </a:rPr>
              <a:t>Текст: </a:t>
            </a:r>
            <a:r>
              <a:rPr lang="ru-RU" b="1" dirty="0">
                <a:latin typeface="Palatino Linotype" panose="02040502050505030304" pitchFamily="18" charset="0"/>
              </a:rPr>
              <a:t>электронный // Образовательная платформа </a:t>
            </a:r>
            <a:r>
              <a:rPr lang="ru-RU" b="1" dirty="0" err="1">
                <a:latin typeface="Palatino Linotype" panose="02040502050505030304" pitchFamily="18" charset="0"/>
              </a:rPr>
              <a:t>Юрайт</a:t>
            </a:r>
            <a:r>
              <a:rPr lang="ru-RU" b="1" dirty="0">
                <a:latin typeface="Palatino Linotype" panose="02040502050505030304" pitchFamily="18" charset="0"/>
              </a:rPr>
              <a:t> [сайт]. — URL: https://urait.ru/bcode/543772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87355" y="2559030"/>
            <a:ext cx="89194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В </a:t>
            </a:r>
            <a:r>
              <a:rPr lang="ru-RU" sz="1600" dirty="0">
                <a:latin typeface="Palatino Linotype" panose="02040502050505030304" pitchFamily="18" charset="0"/>
              </a:rPr>
              <a:t>пособии рассмотрена система документов, связанных со стратегическими аспектами обеспечения экономической безопасности страны. Приводятся основные понятия обеспечения экономической безопасности на всех уровнях от личности и хозяйствующих субъектов (предприятий) до общества и государства.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Использованы </a:t>
            </a:r>
            <a:r>
              <a:rPr lang="ru-RU" sz="1600" dirty="0">
                <a:latin typeface="Palatino Linotype" panose="02040502050505030304" pitchFamily="18" charset="0"/>
              </a:rPr>
              <a:t>результаты исследований, выполненных ведущими отечественными и зарубежными учеными и практиками в области экономической безопасности, а также результаты собственных разработок.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Соответствует требованиям </a:t>
            </a:r>
            <a:r>
              <a:rPr lang="ru-RU" sz="1600" dirty="0">
                <a:latin typeface="Palatino Linotype" panose="02040502050505030304" pitchFamily="18" charset="0"/>
              </a:rPr>
              <a:t>федерального государственного образовательного стандарта высшего образования.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Учебное </a:t>
            </a:r>
            <a:r>
              <a:rPr lang="ru-RU" sz="1600" dirty="0">
                <a:latin typeface="Palatino Linotype" panose="02040502050505030304" pitchFamily="18" charset="0"/>
              </a:rPr>
              <a:t>пособие предназначено для студентов </a:t>
            </a:r>
            <a:r>
              <a:rPr lang="ru-RU" sz="1600" dirty="0" smtClean="0">
                <a:latin typeface="Palatino Linotype" panose="02040502050505030304" pitchFamily="18" charset="0"/>
              </a:rPr>
              <a:t>всех </a:t>
            </a:r>
            <a:r>
              <a:rPr lang="ru-RU" sz="1600" dirty="0">
                <a:latin typeface="Palatino Linotype" panose="02040502050505030304" pitchFamily="18" charset="0"/>
              </a:rPr>
              <a:t>форм </a:t>
            </a:r>
            <a:r>
              <a:rPr lang="ru-RU" sz="1600" dirty="0" smtClean="0">
                <a:latin typeface="Palatino Linotype" panose="02040502050505030304" pitchFamily="18" charset="0"/>
              </a:rPr>
              <a:t>обучения, может </a:t>
            </a:r>
            <a:r>
              <a:rPr lang="ru-RU" sz="1600" dirty="0">
                <a:latin typeface="Palatino Linotype" panose="02040502050505030304" pitchFamily="18" charset="0"/>
              </a:rPr>
              <a:t>быть полезно специалистам предприятий и организаций, занятых вопросами обеспечения их экономической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112776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921"/>
            <a:ext cx="12193057" cy="684030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1789" y="6166249"/>
            <a:ext cx="1804572" cy="640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6135767"/>
            <a:ext cx="2017951" cy="701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471" y="6266637"/>
            <a:ext cx="2231329" cy="591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5" y="2618852"/>
            <a:ext cx="1905000" cy="29908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1525" y="179073"/>
            <a:ext cx="10794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anose="02040502050505030304" pitchFamily="18" charset="0"/>
              </a:rPr>
              <a:t>	</a:t>
            </a:r>
            <a:r>
              <a:rPr lang="ru-RU" b="1" dirty="0" smtClean="0">
                <a:latin typeface="Palatino Linotype" panose="02040502050505030304" pitchFamily="18" charset="0"/>
              </a:rPr>
              <a:t>Экономическая безопасность: </a:t>
            </a:r>
            <a:r>
              <a:rPr lang="ru-RU" b="1" dirty="0">
                <a:latin typeface="Palatino Linotype" panose="02040502050505030304" pitchFamily="18" charset="0"/>
              </a:rPr>
              <a:t>учебник / под общ. ред. С.А. Коноваленко. — </a:t>
            </a:r>
            <a:r>
              <a:rPr lang="ru-RU" b="1" dirty="0" smtClean="0">
                <a:latin typeface="Palatino Linotype" panose="02040502050505030304" pitchFamily="18" charset="0"/>
              </a:rPr>
              <a:t>Москва: </a:t>
            </a:r>
            <a:r>
              <a:rPr lang="ru-RU" b="1" dirty="0">
                <a:latin typeface="Palatino Linotype" panose="02040502050505030304" pitchFamily="18" charset="0"/>
              </a:rPr>
              <a:t>ИНФРА-М, 2024. — 526 с. — (Высшее образование: </a:t>
            </a:r>
            <a:r>
              <a:rPr lang="ru-RU" b="1" dirty="0" err="1">
                <a:latin typeface="Palatino Linotype" panose="02040502050505030304" pitchFamily="18" charset="0"/>
              </a:rPr>
              <a:t>Специалитет</a:t>
            </a:r>
            <a:r>
              <a:rPr lang="ru-RU" b="1" dirty="0">
                <a:latin typeface="Palatino Linotype" panose="02040502050505030304" pitchFamily="18" charset="0"/>
              </a:rPr>
              <a:t>). — DOI 10.12737/1048684. - ISBN 978-5-16-015729-0. - </a:t>
            </a:r>
            <a:r>
              <a:rPr lang="ru-RU" b="1" dirty="0" smtClean="0">
                <a:latin typeface="Palatino Linotype" panose="02040502050505030304" pitchFamily="18" charset="0"/>
              </a:rPr>
              <a:t>Текст: </a:t>
            </a:r>
            <a:r>
              <a:rPr lang="ru-RU" b="1" dirty="0">
                <a:latin typeface="Palatino Linotype" panose="02040502050505030304" pitchFamily="18" charset="0"/>
              </a:rPr>
              <a:t>электронный. - URL: </a:t>
            </a:r>
            <a:r>
              <a:rPr lang="en-US" b="1" dirty="0">
                <a:latin typeface="Palatino Linotype" panose="02040502050505030304" pitchFamily="18" charset="0"/>
              </a:rPr>
              <a:t>https://</a:t>
            </a:r>
            <a:r>
              <a:rPr lang="en-US" b="1" dirty="0" smtClean="0">
                <a:latin typeface="Palatino Linotype" panose="02040502050505030304" pitchFamily="18" charset="0"/>
              </a:rPr>
              <a:t>znanium.ru/catalog/product/2081764</a:t>
            </a:r>
            <a:r>
              <a:rPr lang="ru-RU" b="1" dirty="0" smtClean="0">
                <a:latin typeface="Palatino Linotype" panose="02040502050505030304" pitchFamily="18" charset="0"/>
              </a:rPr>
              <a:t> – </a:t>
            </a:r>
            <a:r>
              <a:rPr lang="ru-RU" b="1" dirty="0">
                <a:latin typeface="Palatino Linotype" panose="02040502050505030304" pitchFamily="18" charset="0"/>
              </a:rPr>
              <a:t>Режим доступа: по подписке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500" y="2618852"/>
            <a:ext cx="90317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Учебник раскрывает </a:t>
            </a:r>
            <a:r>
              <a:rPr lang="ru-RU" sz="1600" dirty="0">
                <a:latin typeface="Palatino Linotype" panose="02040502050505030304" pitchFamily="18" charset="0"/>
              </a:rPr>
              <a:t>специфику дисциплины «Экономическая безопасность». Рассмотрены системы количественных и качественных показателей для оценки экономической безопасности; изучены методологические принципы оценки финансовой и денежно-кредитной политики как сферы экономической безопасности; сформированы концептуальные основы программы экономической безопасности региона; рассмотрены теоретические основы экономической безопасности предприятий.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Излагаются </a:t>
            </a:r>
            <a:r>
              <a:rPr lang="ru-RU" sz="1600" dirty="0">
                <a:latin typeface="Palatino Linotype" panose="02040502050505030304" pitchFamily="18" charset="0"/>
              </a:rPr>
              <a:t>основные проблемы экономической безопасности в свете вопросов национальной безопасности.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Соответствует </a:t>
            </a:r>
            <a:r>
              <a:rPr lang="ru-RU" sz="1600" dirty="0">
                <a:latin typeface="Palatino Linotype" panose="02040502050505030304" pitchFamily="18" charset="0"/>
              </a:rPr>
              <a:t>требованиям Федерального государственного образовательного стандарта высшего образования последнего </a:t>
            </a:r>
            <a:r>
              <a:rPr lang="ru-RU" sz="1600" dirty="0" smtClean="0">
                <a:latin typeface="Palatino Linotype" panose="02040502050505030304" pitchFamily="18" charset="0"/>
              </a:rPr>
              <a:t>поколения. </a:t>
            </a: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Предназначен </a:t>
            </a:r>
            <a:r>
              <a:rPr lang="ru-RU" sz="1600" dirty="0">
                <a:latin typeface="Palatino Linotype" panose="02040502050505030304" pitchFamily="18" charset="0"/>
              </a:rPr>
              <a:t>для </a:t>
            </a:r>
            <a:r>
              <a:rPr lang="ru-RU" sz="1600" dirty="0" smtClean="0">
                <a:latin typeface="Palatino Linotype" panose="02040502050505030304" pitchFamily="18" charset="0"/>
              </a:rPr>
              <a:t>студентов</a:t>
            </a:r>
            <a:r>
              <a:rPr lang="ru-RU" sz="1600" dirty="0">
                <a:latin typeface="Palatino Linotype" panose="02040502050505030304" pitchFamily="18" charset="0"/>
              </a:rPr>
              <a:t>, обучающихся в высших учебных </a:t>
            </a:r>
            <a:r>
              <a:rPr lang="ru-RU" sz="1600" dirty="0" smtClean="0">
                <a:latin typeface="Palatino Linotype" panose="02040502050505030304" pitchFamily="18" charset="0"/>
              </a:rPr>
              <a:t>заведениях.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1525" y="105802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94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8847"/>
            <a:ext cx="12193057" cy="684030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7964" y="6210465"/>
            <a:ext cx="1804572" cy="640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74" y="6135767"/>
            <a:ext cx="2017951" cy="701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471" y="6245505"/>
            <a:ext cx="2231329" cy="591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74" y="2478465"/>
            <a:ext cx="1905000" cy="30003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71562" y="283786"/>
            <a:ext cx="10048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anose="02040502050505030304" pitchFamily="18" charset="0"/>
              </a:rPr>
              <a:t>	</a:t>
            </a:r>
            <a:r>
              <a:rPr lang="ru-RU" b="1" dirty="0" smtClean="0">
                <a:latin typeface="Palatino Linotype" panose="02040502050505030304" pitchFamily="18" charset="0"/>
              </a:rPr>
              <a:t>Экономическая безопасность: </a:t>
            </a:r>
            <a:r>
              <a:rPr lang="ru-RU" b="1" dirty="0">
                <a:latin typeface="Palatino Linotype" panose="02040502050505030304" pitchFamily="18" charset="0"/>
              </a:rPr>
              <a:t>учебное пособие / под ред. Н.В. </a:t>
            </a:r>
            <a:r>
              <a:rPr lang="ru-RU" b="1" dirty="0" err="1">
                <a:latin typeface="Palatino Linotype" panose="02040502050505030304" pitchFamily="18" charset="0"/>
              </a:rPr>
              <a:t>Манохиной</a:t>
            </a:r>
            <a:r>
              <a:rPr lang="ru-RU" b="1" dirty="0">
                <a:latin typeface="Palatino Linotype" panose="02040502050505030304" pitchFamily="18" charset="0"/>
              </a:rPr>
              <a:t>. — </a:t>
            </a:r>
            <a:r>
              <a:rPr lang="ru-RU" b="1" dirty="0" smtClean="0">
                <a:latin typeface="Palatino Linotype" panose="02040502050505030304" pitchFamily="18" charset="0"/>
              </a:rPr>
              <a:t>Москва: </a:t>
            </a:r>
            <a:r>
              <a:rPr lang="ru-RU" b="1" dirty="0">
                <a:latin typeface="Palatino Linotype" panose="02040502050505030304" pitchFamily="18" charset="0"/>
              </a:rPr>
              <a:t>ИНФРА-М, 2024. — 320 с. — (Высшее образование). — DOI 10.12737/1831. - ISBN 978-5-16-019319-9. - </a:t>
            </a:r>
            <a:r>
              <a:rPr lang="ru-RU" b="1" dirty="0" smtClean="0">
                <a:latin typeface="Palatino Linotype" panose="02040502050505030304" pitchFamily="18" charset="0"/>
              </a:rPr>
              <a:t>Текст: </a:t>
            </a:r>
            <a:r>
              <a:rPr lang="ru-RU" b="1" dirty="0">
                <a:latin typeface="Palatino Linotype" panose="02040502050505030304" pitchFamily="18" charset="0"/>
              </a:rPr>
              <a:t>электронный. - URL: </a:t>
            </a:r>
            <a:r>
              <a:rPr lang="en-US" b="1" dirty="0">
                <a:latin typeface="Palatino Linotype" panose="02040502050505030304" pitchFamily="18" charset="0"/>
              </a:rPr>
              <a:t>https://znanium.ru/catalog/product/2108015 </a:t>
            </a:r>
            <a:r>
              <a:rPr lang="ru-RU" b="1" dirty="0" smtClean="0">
                <a:latin typeface="Palatino Linotype" panose="02040502050505030304" pitchFamily="18" charset="0"/>
              </a:rPr>
              <a:t>– </a:t>
            </a:r>
            <a:r>
              <a:rPr lang="ru-RU" b="1" dirty="0">
                <a:latin typeface="Palatino Linotype" panose="02040502050505030304" pitchFamily="18" charset="0"/>
              </a:rPr>
              <a:t>Режим доступа: по подписке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33412" y="2478465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В </a:t>
            </a:r>
            <a:r>
              <a:rPr lang="ru-RU" sz="1600" dirty="0">
                <a:latin typeface="Palatino Linotype" panose="02040502050505030304" pitchFamily="18" charset="0"/>
              </a:rPr>
              <a:t>учебном пособии рассмотрены основные теоретические подходы к исследованию экономической безопасности государства, региона, фирмы, домохозяйства и современные способы ее практического обеспечения на различных уровнях хозяйствования.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Проанализированы </a:t>
            </a:r>
            <a:r>
              <a:rPr lang="ru-RU" sz="1600" dirty="0">
                <a:latin typeface="Palatino Linotype" panose="02040502050505030304" pitchFamily="18" charset="0"/>
              </a:rPr>
              <a:t>роль и значение институтов в процессе обеспечения экономической безопасности России.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Учебное </a:t>
            </a:r>
            <a:r>
              <a:rPr lang="ru-RU" sz="1600" dirty="0">
                <a:latin typeface="Palatino Linotype" panose="02040502050505030304" pitchFamily="18" charset="0"/>
              </a:rPr>
              <a:t>пособие предназначено для студентов, обучающихся по направлению </a:t>
            </a:r>
            <a:r>
              <a:rPr lang="ru-RU" sz="1600" dirty="0" smtClean="0">
                <a:latin typeface="Palatino Linotype" panose="02040502050505030304" pitchFamily="18" charset="0"/>
              </a:rPr>
              <a:t>«</a:t>
            </a:r>
            <a:r>
              <a:rPr lang="ru-RU" sz="1600" dirty="0">
                <a:latin typeface="Palatino Linotype" panose="02040502050505030304" pitchFamily="18" charset="0"/>
              </a:rPr>
              <a:t>Экономическая безопасность», а также по направлениям </a:t>
            </a:r>
            <a:r>
              <a:rPr lang="ru-RU" sz="1600" dirty="0" smtClean="0">
                <a:latin typeface="Palatino Linotype" panose="02040502050505030304" pitchFamily="18" charset="0"/>
              </a:rPr>
              <a:t>«</a:t>
            </a:r>
            <a:r>
              <a:rPr lang="ru-RU" sz="1600" dirty="0">
                <a:latin typeface="Palatino Linotype" panose="02040502050505030304" pitchFamily="18" charset="0"/>
              </a:rPr>
              <a:t>Экономика» и </a:t>
            </a:r>
            <a:r>
              <a:rPr lang="ru-RU" sz="1600" dirty="0" smtClean="0">
                <a:latin typeface="Palatino Linotype" panose="02040502050505030304" pitchFamily="18" charset="0"/>
              </a:rPr>
              <a:t>«</a:t>
            </a:r>
            <a:r>
              <a:rPr lang="ru-RU" sz="1600" dirty="0">
                <a:latin typeface="Palatino Linotype" panose="02040502050505030304" pitchFamily="18" charset="0"/>
              </a:rPr>
              <a:t>Менеджмент», и аспирантов.</a:t>
            </a:r>
          </a:p>
        </p:txBody>
      </p:sp>
    </p:spTree>
    <p:extLst>
      <p:ext uri="{BB962C8B-B14F-4D97-AF65-F5344CB8AC3E}">
        <p14:creationId xmlns:p14="http://schemas.microsoft.com/office/powerpoint/2010/main" val="44949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3"/>
            <a:ext cx="12193057" cy="684030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88914" y="6179981"/>
            <a:ext cx="1804572" cy="640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24" y="6149499"/>
            <a:ext cx="2017951" cy="701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385" y="6259237"/>
            <a:ext cx="2231329" cy="591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24" y="2398241"/>
            <a:ext cx="2288334" cy="33524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91078" y="234736"/>
            <a:ext cx="1101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anose="02040502050505030304" pitchFamily="18" charset="0"/>
              </a:rPr>
              <a:t>	</a:t>
            </a:r>
            <a:r>
              <a:rPr lang="ru-RU" b="1" dirty="0" smtClean="0">
                <a:latin typeface="Palatino Linotype" panose="02040502050505030304" pitchFamily="18" charset="0"/>
              </a:rPr>
              <a:t>Экономическая </a:t>
            </a:r>
            <a:r>
              <a:rPr lang="ru-RU" b="1" dirty="0">
                <a:latin typeface="Palatino Linotype" panose="02040502050505030304" pitchFamily="18" charset="0"/>
              </a:rPr>
              <a:t>безопасность современной России в условиях кризиса: монография / под науч. ред. Т.Р. Ореховой. — </a:t>
            </a:r>
            <a:r>
              <a:rPr lang="ru-RU" b="1" dirty="0" smtClean="0">
                <a:latin typeface="Palatino Linotype" panose="02040502050505030304" pitchFamily="18" charset="0"/>
              </a:rPr>
              <a:t>Москва: </a:t>
            </a:r>
            <a:r>
              <a:rPr lang="ru-RU" b="1" dirty="0">
                <a:latin typeface="Palatino Linotype" panose="02040502050505030304" pitchFamily="18" charset="0"/>
              </a:rPr>
              <a:t>ИНФРА-М, 2024. — 105 с. — (Научная мысль). — DOI 10.12737/1720. - ISBN </a:t>
            </a:r>
            <a:r>
              <a:rPr lang="ru-RU" b="1" dirty="0" smtClean="0">
                <a:latin typeface="Palatino Linotype" panose="02040502050505030304" pitchFamily="18" charset="0"/>
              </a:rPr>
              <a:t>978-5-16-009568-4</a:t>
            </a:r>
            <a:r>
              <a:rPr lang="ru-RU" b="1" dirty="0">
                <a:latin typeface="Palatino Linotype" panose="02040502050505030304" pitchFamily="18" charset="0"/>
              </a:rPr>
              <a:t>. - </a:t>
            </a:r>
            <a:r>
              <a:rPr lang="ru-RU" b="1" dirty="0" smtClean="0">
                <a:latin typeface="Palatino Linotype" panose="02040502050505030304" pitchFamily="18" charset="0"/>
              </a:rPr>
              <a:t>Текст: </a:t>
            </a:r>
            <a:r>
              <a:rPr lang="ru-RU" b="1" dirty="0">
                <a:latin typeface="Palatino Linotype" panose="02040502050505030304" pitchFamily="18" charset="0"/>
              </a:rPr>
              <a:t>электронный. - URL: https://</a:t>
            </a:r>
            <a:r>
              <a:rPr lang="ru-RU" b="1" dirty="0" smtClean="0">
                <a:latin typeface="Palatino Linotype" panose="02040502050505030304" pitchFamily="18" charset="0"/>
              </a:rPr>
              <a:t>znanium.ru/catalog/product/2087254 </a:t>
            </a:r>
            <a:r>
              <a:rPr lang="ru-RU" b="1" dirty="0">
                <a:latin typeface="Palatino Linotype" panose="02040502050505030304" pitchFamily="18" charset="0"/>
              </a:rPr>
              <a:t>– Режим доступа: по </a:t>
            </a:r>
            <a:r>
              <a:rPr lang="ru-RU" b="1" dirty="0" smtClean="0">
                <a:latin typeface="Palatino Linotype" panose="02040502050505030304" pitchFamily="18" charset="0"/>
              </a:rPr>
              <a:t>подписке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13034" y="2591717"/>
            <a:ext cx="7379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Рассмотрена </a:t>
            </a:r>
            <a:r>
              <a:rPr lang="ru-RU" sz="1600" dirty="0">
                <a:latin typeface="Palatino Linotype" panose="02040502050505030304" pitchFamily="18" charset="0"/>
              </a:rPr>
              <a:t>сущность категории «экономическая безопасность», приведена классификация современных угроз экономической безопасности, рассмотрена экономическая безопасность в ключевых финансово-экономических сферах. Также представлена экономическая безопасность региона как составляющая экономической безопасности РФ, проведена оценка экономической устойчивости региона на основе использования методов адаптивной фильтрации и фрактального анализа. </a:t>
            </a:r>
            <a:r>
              <a:rPr lang="ru-RU" sz="1600" dirty="0" smtClean="0">
                <a:latin typeface="Palatino Linotype" panose="02040502050505030304" pitchFamily="18" charset="0"/>
              </a:rPr>
              <a:t>	Для </a:t>
            </a:r>
            <a:r>
              <a:rPr lang="ru-RU" sz="1600" dirty="0">
                <a:latin typeface="Palatino Linotype" panose="02040502050505030304" pitchFamily="18" charset="0"/>
              </a:rPr>
              <a:t>студентов, аспирантов и преподавателей высших учебных заведений экономических специальностей, а также научных работников, менеджеров и руководителей фирм.</a:t>
            </a:r>
          </a:p>
        </p:txBody>
      </p:sp>
    </p:spTree>
    <p:extLst>
      <p:ext uri="{BB962C8B-B14F-4D97-AF65-F5344CB8AC3E}">
        <p14:creationId xmlns:p14="http://schemas.microsoft.com/office/powerpoint/2010/main" val="392726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8847"/>
            <a:ext cx="12193057" cy="684030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3214" y="6196733"/>
            <a:ext cx="1804572" cy="640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99" y="6135767"/>
            <a:ext cx="2017951" cy="701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3210" y="6259237"/>
            <a:ext cx="2231329" cy="591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651" y="2559285"/>
            <a:ext cx="1905000" cy="29908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5999" y="165737"/>
            <a:ext cx="11087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anose="02040502050505030304" pitchFamily="18" charset="0"/>
              </a:rPr>
              <a:t>	</a:t>
            </a:r>
            <a:r>
              <a:rPr lang="ru-RU" b="1" dirty="0" smtClean="0">
                <a:latin typeface="Palatino Linotype" panose="02040502050505030304" pitchFamily="18" charset="0"/>
              </a:rPr>
              <a:t>Экономическая </a:t>
            </a:r>
            <a:r>
              <a:rPr lang="ru-RU" b="1" dirty="0">
                <a:latin typeface="Palatino Linotype" panose="02040502050505030304" pitchFamily="18" charset="0"/>
              </a:rPr>
              <a:t>безопасность. </a:t>
            </a:r>
            <a:r>
              <a:rPr lang="ru-RU" b="1" dirty="0" smtClean="0">
                <a:latin typeface="Palatino Linotype" panose="02040502050505030304" pitchFamily="18" charset="0"/>
              </a:rPr>
              <a:t>Практикум: </a:t>
            </a:r>
            <a:r>
              <a:rPr lang="ru-RU" b="1" dirty="0">
                <a:latin typeface="Palatino Linotype" panose="02040502050505030304" pitchFamily="18" charset="0"/>
              </a:rPr>
              <a:t>учебное пособие / под общ. ред. С.А. Коноваленко. — </a:t>
            </a:r>
            <a:r>
              <a:rPr lang="ru-RU" b="1" dirty="0" smtClean="0">
                <a:latin typeface="Palatino Linotype" panose="02040502050505030304" pitchFamily="18" charset="0"/>
              </a:rPr>
              <a:t>Москва: </a:t>
            </a:r>
            <a:r>
              <a:rPr lang="ru-RU" b="1" dirty="0">
                <a:latin typeface="Palatino Linotype" panose="02040502050505030304" pitchFamily="18" charset="0"/>
              </a:rPr>
              <a:t>ИНФРА-М, 2024. — 204 с. — (Высшее образование: </a:t>
            </a:r>
            <a:r>
              <a:rPr lang="ru-RU" b="1" dirty="0" err="1">
                <a:latin typeface="Palatino Linotype" panose="02040502050505030304" pitchFamily="18" charset="0"/>
              </a:rPr>
              <a:t>Специалитет</a:t>
            </a:r>
            <a:r>
              <a:rPr lang="ru-RU" b="1" dirty="0">
                <a:latin typeface="Palatino Linotype" panose="02040502050505030304" pitchFamily="18" charset="0"/>
              </a:rPr>
              <a:t>). — DOI 10.12737/1048686. - ISBN 978-5-16-015730-6. - </a:t>
            </a:r>
            <a:r>
              <a:rPr lang="ru-RU" b="1" dirty="0" smtClean="0">
                <a:latin typeface="Palatino Linotype" panose="02040502050505030304" pitchFamily="18" charset="0"/>
              </a:rPr>
              <a:t>Текст: </a:t>
            </a:r>
            <a:r>
              <a:rPr lang="ru-RU" b="1" dirty="0">
                <a:latin typeface="Palatino Linotype" panose="02040502050505030304" pitchFamily="18" charset="0"/>
              </a:rPr>
              <a:t>электронный. - URL: https://</a:t>
            </a:r>
            <a:r>
              <a:rPr lang="ru-RU" b="1" dirty="0" smtClean="0">
                <a:latin typeface="Palatino Linotype" panose="02040502050505030304" pitchFamily="18" charset="0"/>
              </a:rPr>
              <a:t>znanium.ru/catalog/product/2132492 </a:t>
            </a:r>
            <a:r>
              <a:rPr lang="ru-RU" b="1" dirty="0">
                <a:latin typeface="Palatino Linotype" panose="02040502050505030304" pitchFamily="18" charset="0"/>
              </a:rPr>
              <a:t>– Режим доступа: по </a:t>
            </a:r>
            <a:r>
              <a:rPr lang="ru-RU" b="1" dirty="0" smtClean="0">
                <a:latin typeface="Palatino Linotype" panose="02040502050505030304" pitchFamily="18" charset="0"/>
              </a:rPr>
              <a:t>подписке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38408" y="2408106"/>
            <a:ext cx="81165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Учебное </a:t>
            </a:r>
            <a:r>
              <a:rPr lang="ru-RU" sz="1600" dirty="0">
                <a:latin typeface="Palatino Linotype" panose="02040502050505030304" pitchFamily="18" charset="0"/>
              </a:rPr>
              <a:t>пособие содержит ситуационные задачи и практические задания и может быть использовано при организации практической подготовки по основным темам дисциплины. В частности, представленные в практикуме задания раскрывают специфику дисциплины по таким проблемным вопросам, как финансовая безопасность государства, обеспечение экономической безопасности в рамках денежно-кредитной политики, оценка тенденций налоговой политики с позиции критериев экономической безопасности, социальная политика в стратегии экономической безопасности, экономическая безопасность регионов и субъектов хозяйствования.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Соответствует </a:t>
            </a:r>
            <a:r>
              <a:rPr lang="ru-RU" sz="1600" dirty="0">
                <a:latin typeface="Palatino Linotype" panose="02040502050505030304" pitchFamily="18" charset="0"/>
              </a:rPr>
              <a:t>Федеральному государственному образовательному стандарту высшего </a:t>
            </a:r>
            <a:r>
              <a:rPr lang="ru-RU" sz="1600" dirty="0" smtClean="0">
                <a:latin typeface="Palatino Linotype" panose="02040502050505030304" pitchFamily="18" charset="0"/>
              </a:rPr>
              <a:t>образования. </a:t>
            </a: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Предназначено </a:t>
            </a:r>
            <a:r>
              <a:rPr lang="ru-RU" sz="1600" dirty="0">
                <a:latin typeface="Palatino Linotype" panose="02040502050505030304" pitchFamily="18" charset="0"/>
              </a:rPr>
              <a:t>для </a:t>
            </a:r>
            <a:r>
              <a:rPr lang="ru-RU" sz="1600" dirty="0" smtClean="0">
                <a:latin typeface="Palatino Linotype" panose="02040502050505030304" pitchFamily="18" charset="0"/>
              </a:rPr>
              <a:t>студентов</a:t>
            </a:r>
            <a:r>
              <a:rPr lang="ru-RU" sz="1600" dirty="0">
                <a:latin typeface="Palatino Linotype" panose="02040502050505030304" pitchFamily="18" charset="0"/>
              </a:rPr>
              <a:t>, обучающихся в высших учебных </a:t>
            </a:r>
            <a:r>
              <a:rPr lang="ru-RU" sz="1600" dirty="0" smtClean="0">
                <a:latin typeface="Palatino Linotype" panose="02040502050505030304" pitchFamily="18" charset="0"/>
              </a:rPr>
              <a:t>заведениях.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7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8847"/>
            <a:ext cx="12193057" cy="684030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22304" y="6166249"/>
            <a:ext cx="1804572" cy="640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74" y="6135767"/>
            <a:ext cx="2017951" cy="701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2235" y="6245505"/>
            <a:ext cx="2231329" cy="591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525" y="2371634"/>
            <a:ext cx="2381924" cy="36602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76325" y="307160"/>
            <a:ext cx="9734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anose="02040502050505030304" pitchFamily="18" charset="0"/>
              </a:rPr>
              <a:t>	</a:t>
            </a:r>
            <a:r>
              <a:rPr lang="ru-RU" b="1" dirty="0" smtClean="0">
                <a:latin typeface="Palatino Linotype" panose="02040502050505030304" pitchFamily="18" charset="0"/>
              </a:rPr>
              <a:t>Экономическая безопасность: </a:t>
            </a:r>
            <a:r>
              <a:rPr lang="ru-RU" b="1" dirty="0">
                <a:latin typeface="Palatino Linotype" panose="02040502050505030304" pitchFamily="18" charset="0"/>
              </a:rPr>
              <a:t>учебник / </a:t>
            </a:r>
            <a:r>
              <a:rPr lang="ru-RU" b="1" dirty="0" smtClean="0">
                <a:latin typeface="Palatino Linotype" panose="02040502050505030304" pitchFamily="18" charset="0"/>
              </a:rPr>
              <a:t>Т.Ю</a:t>
            </a:r>
            <a:r>
              <a:rPr lang="ru-RU" b="1" dirty="0">
                <a:latin typeface="Palatino Linotype" panose="02040502050505030304" pitchFamily="18" charset="0"/>
              </a:rPr>
              <a:t>. </a:t>
            </a:r>
            <a:r>
              <a:rPr lang="ru-RU" b="1" dirty="0" err="1">
                <a:latin typeface="Palatino Linotype" panose="02040502050505030304" pitchFamily="18" charset="0"/>
              </a:rPr>
              <a:t>Феофилова</a:t>
            </a:r>
            <a:r>
              <a:rPr lang="ru-RU" b="1" dirty="0">
                <a:latin typeface="Palatino Linotype" panose="02040502050505030304" pitchFamily="18" charset="0"/>
              </a:rPr>
              <a:t>, </a:t>
            </a:r>
            <a:r>
              <a:rPr lang="ru-RU" b="1" dirty="0" smtClean="0">
                <a:latin typeface="Palatino Linotype" panose="02040502050505030304" pitchFamily="18" charset="0"/>
              </a:rPr>
              <a:t>Ф.К</a:t>
            </a:r>
            <a:r>
              <a:rPr lang="ru-RU" b="1" dirty="0">
                <a:latin typeface="Palatino Linotype" panose="02040502050505030304" pitchFamily="18" charset="0"/>
              </a:rPr>
              <a:t>. Иванов, </a:t>
            </a:r>
            <a:r>
              <a:rPr lang="ru-RU" b="1" dirty="0" smtClean="0">
                <a:latin typeface="Palatino Linotype" panose="02040502050505030304" pitchFamily="18" charset="0"/>
              </a:rPr>
              <a:t>Д.Г</a:t>
            </a:r>
            <a:r>
              <a:rPr lang="ru-RU" b="1" dirty="0">
                <a:latin typeface="Palatino Linotype" panose="02040502050505030304" pitchFamily="18" charset="0"/>
              </a:rPr>
              <a:t>. Родионов, </a:t>
            </a:r>
            <a:r>
              <a:rPr lang="ru-RU" b="1" dirty="0" smtClean="0">
                <a:latin typeface="Palatino Linotype" panose="02040502050505030304" pitchFamily="18" charset="0"/>
              </a:rPr>
              <a:t>Е.В</a:t>
            </a:r>
            <a:r>
              <a:rPr lang="ru-RU" b="1" dirty="0">
                <a:latin typeface="Palatino Linotype" panose="02040502050505030304" pitchFamily="18" charset="0"/>
              </a:rPr>
              <a:t>. </a:t>
            </a:r>
            <a:r>
              <a:rPr lang="ru-RU" b="1" dirty="0" err="1">
                <a:latin typeface="Palatino Linotype" panose="02040502050505030304" pitchFamily="18" charset="0"/>
              </a:rPr>
              <a:t>Радыгин</a:t>
            </a:r>
            <a:r>
              <a:rPr lang="ru-RU" b="1" dirty="0">
                <a:latin typeface="Palatino Linotype" panose="02040502050505030304" pitchFamily="18" charset="0"/>
              </a:rPr>
              <a:t>. — </a:t>
            </a:r>
            <a:r>
              <a:rPr lang="ru-RU" b="1" dirty="0" smtClean="0">
                <a:latin typeface="Palatino Linotype" panose="02040502050505030304" pitchFamily="18" charset="0"/>
              </a:rPr>
              <a:t>Москва: </a:t>
            </a:r>
            <a:r>
              <a:rPr lang="ru-RU" b="1" dirty="0" err="1">
                <a:latin typeface="Palatino Linotype" panose="02040502050505030304" pitchFamily="18" charset="0"/>
              </a:rPr>
              <a:t>КноРус</a:t>
            </a:r>
            <a:r>
              <a:rPr lang="ru-RU" b="1" dirty="0">
                <a:latin typeface="Palatino Linotype" panose="02040502050505030304" pitchFamily="18" charset="0"/>
              </a:rPr>
              <a:t>, 2024. — 245 с. — ISBN 978-5-406-12342-3. — URL: https://</a:t>
            </a:r>
            <a:r>
              <a:rPr lang="ru-RU" b="1" dirty="0" smtClean="0">
                <a:latin typeface="Palatino Linotype" panose="02040502050505030304" pitchFamily="18" charset="0"/>
              </a:rPr>
              <a:t>book.ru/book/951712 </a:t>
            </a:r>
            <a:r>
              <a:rPr lang="ru-RU" b="1" dirty="0">
                <a:latin typeface="Palatino Linotype" panose="02040502050505030304" pitchFamily="18" charset="0"/>
              </a:rPr>
              <a:t>— </a:t>
            </a:r>
            <a:r>
              <a:rPr lang="ru-RU" b="1" dirty="0" smtClean="0">
                <a:latin typeface="Palatino Linotype" panose="02040502050505030304" pitchFamily="18" charset="0"/>
              </a:rPr>
              <a:t>Текст: электронный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38574" y="2371634"/>
            <a:ext cx="78666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Рассмотрена </a:t>
            </a:r>
            <a:r>
              <a:rPr lang="ru-RU" sz="1600" dirty="0">
                <a:latin typeface="Palatino Linotype" panose="02040502050505030304" pitchFamily="18" charset="0"/>
              </a:rPr>
              <a:t>экономическая безопасность как система, включающая в себя три уровня: страны, региона и экономического субъекта. Даны подходы к пониманию безопасности в различные периоды развития общества. Представлен понятийный аппарат теории экономической безопасности, рассмотрены основные документы, определяющие позицию государства по отношению к экономической безопасности.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Приведены </a:t>
            </a:r>
            <a:r>
              <a:rPr lang="ru-RU" sz="1600" dirty="0">
                <a:latin typeface="Palatino Linotype" panose="02040502050505030304" pitchFamily="18" charset="0"/>
              </a:rPr>
              <a:t>основные элементы организационной структуры экономической безопасности.</a:t>
            </a:r>
          </a:p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Соответствует </a:t>
            </a:r>
            <a:r>
              <a:rPr lang="ru-RU" sz="1600" dirty="0">
                <a:latin typeface="Palatino Linotype" panose="02040502050505030304" pitchFamily="18" charset="0"/>
              </a:rPr>
              <a:t>ФГОС ВО последнего поколения.</a:t>
            </a:r>
          </a:p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Для </a:t>
            </a:r>
            <a:r>
              <a:rPr lang="ru-RU" sz="1600" dirty="0">
                <a:latin typeface="Palatino Linotype" panose="02040502050505030304" pitchFamily="18" charset="0"/>
              </a:rPr>
              <a:t>студентов, обучающихся по специальности «Экономическая безопасность» и студентов, обучающихся по программе магистратуры «Государственное и муниципальное управление», а также других направлений 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140642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8847"/>
            <a:ext cx="12193057" cy="684030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814" y="6166249"/>
            <a:ext cx="1804572" cy="640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74" y="6135767"/>
            <a:ext cx="2017951" cy="701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471" y="6266637"/>
            <a:ext cx="2231329" cy="591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9" y="2301145"/>
            <a:ext cx="2334299" cy="359482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95350" y="424628"/>
            <a:ext cx="10716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anose="02040502050505030304" pitchFamily="18" charset="0"/>
              </a:rPr>
              <a:t>	</a:t>
            </a:r>
            <a:r>
              <a:rPr lang="ru-RU" b="1" dirty="0" smtClean="0">
                <a:latin typeface="Palatino Linotype" panose="02040502050505030304" pitchFamily="18" charset="0"/>
              </a:rPr>
              <a:t>Экономическая </a:t>
            </a:r>
            <a:r>
              <a:rPr lang="ru-RU" b="1" dirty="0">
                <a:latin typeface="Palatino Linotype" panose="02040502050505030304" pitchFamily="18" charset="0"/>
              </a:rPr>
              <a:t>безопасность </a:t>
            </a:r>
            <a:r>
              <a:rPr lang="ru-RU" b="1" dirty="0" smtClean="0">
                <a:latin typeface="Palatino Linotype" panose="02040502050505030304" pitchFamily="18" charset="0"/>
              </a:rPr>
              <a:t>бизнеса: </a:t>
            </a:r>
            <a:r>
              <a:rPr lang="ru-RU" b="1" dirty="0">
                <a:latin typeface="Palatino Linotype" panose="02040502050505030304" pitchFamily="18" charset="0"/>
              </a:rPr>
              <a:t>учебное пособие / </a:t>
            </a:r>
            <a:r>
              <a:rPr lang="ru-RU" b="1" dirty="0" smtClean="0">
                <a:latin typeface="Palatino Linotype" panose="02040502050505030304" pitchFamily="18" charset="0"/>
              </a:rPr>
              <a:t>П.М. </a:t>
            </a:r>
            <a:r>
              <a:rPr lang="ru-RU" b="1" dirty="0" err="1">
                <a:latin typeface="Palatino Linotype" panose="02040502050505030304" pitchFamily="18" charset="0"/>
              </a:rPr>
              <a:t>Гуреев</a:t>
            </a:r>
            <a:r>
              <a:rPr lang="ru-RU" b="1" dirty="0">
                <a:latin typeface="Palatino Linotype" panose="02040502050505030304" pitchFamily="18" charset="0"/>
              </a:rPr>
              <a:t>, </a:t>
            </a:r>
            <a:r>
              <a:rPr lang="ru-RU" b="1" dirty="0" smtClean="0">
                <a:latin typeface="Palatino Linotype" panose="02040502050505030304" pitchFamily="18" charset="0"/>
              </a:rPr>
              <a:t>В.Н</a:t>
            </a:r>
            <a:r>
              <a:rPr lang="ru-RU" b="1" dirty="0">
                <a:latin typeface="Palatino Linotype" panose="02040502050505030304" pitchFamily="18" charset="0"/>
              </a:rPr>
              <a:t>. Гришин, </a:t>
            </a:r>
            <a:r>
              <a:rPr lang="ru-RU" b="1" dirty="0" smtClean="0">
                <a:latin typeface="Palatino Linotype" panose="02040502050505030304" pitchFamily="18" charset="0"/>
              </a:rPr>
              <a:t>П.В</a:t>
            </a:r>
            <a:r>
              <a:rPr lang="ru-RU" b="1" dirty="0">
                <a:latin typeface="Palatino Linotype" panose="02040502050505030304" pitchFamily="18" charset="0"/>
              </a:rPr>
              <a:t>. </a:t>
            </a:r>
            <a:r>
              <a:rPr lang="ru-RU" b="1" dirty="0" err="1">
                <a:latin typeface="Palatino Linotype" panose="02040502050505030304" pitchFamily="18" charset="0"/>
              </a:rPr>
              <a:t>Метёлкин</a:t>
            </a:r>
            <a:r>
              <a:rPr lang="ru-RU" b="1" dirty="0">
                <a:latin typeface="Palatino Linotype" panose="02040502050505030304" pitchFamily="18" charset="0"/>
              </a:rPr>
              <a:t>. — </a:t>
            </a:r>
            <a:r>
              <a:rPr lang="ru-RU" b="1" dirty="0" smtClean="0">
                <a:latin typeface="Palatino Linotype" panose="02040502050505030304" pitchFamily="18" charset="0"/>
              </a:rPr>
              <a:t>Москва: </a:t>
            </a:r>
            <a:r>
              <a:rPr lang="ru-RU" b="1" dirty="0" err="1">
                <a:latin typeface="Palatino Linotype" panose="02040502050505030304" pitchFamily="18" charset="0"/>
              </a:rPr>
              <a:t>Русайнс</a:t>
            </a:r>
            <a:r>
              <a:rPr lang="ru-RU" b="1" dirty="0">
                <a:latin typeface="Palatino Linotype" panose="02040502050505030304" pitchFamily="18" charset="0"/>
              </a:rPr>
              <a:t>, 2024. — 185 с. — ISBN 978-5-466-06986-0. — URL: https://book.ru/book/954212 </a:t>
            </a:r>
            <a:r>
              <a:rPr lang="ru-RU" b="1" dirty="0" smtClean="0">
                <a:latin typeface="Palatino Linotype" panose="02040502050505030304" pitchFamily="18" charset="0"/>
              </a:rPr>
              <a:t>— Текст: электронный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8368" y="237210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В </a:t>
            </a:r>
            <a:r>
              <a:rPr lang="ru-RU" sz="1600" dirty="0">
                <a:latin typeface="Palatino Linotype" panose="02040502050505030304" pitchFamily="18" charset="0"/>
              </a:rPr>
              <a:t>учебном пособии приведены основные положения, связанные с анализом текущего состояния и оценкой экономической безопасности предприятия, а также практические рекомендации по обеспечению соблюдения важнейших принципов экономической безопасности.</a:t>
            </a:r>
          </a:p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Учебное </a:t>
            </a:r>
            <a:r>
              <a:rPr lang="ru-RU" sz="1600" dirty="0">
                <a:latin typeface="Palatino Linotype" panose="02040502050505030304" pitchFamily="18" charset="0"/>
              </a:rPr>
              <a:t>пособие предназначено для бакалавров и магистров высших учебных </a:t>
            </a:r>
            <a:r>
              <a:rPr lang="ru-RU" sz="1600" dirty="0" smtClean="0">
                <a:latin typeface="Palatino Linotype" panose="02040502050505030304" pitchFamily="18" charset="0"/>
              </a:rPr>
              <a:t>заведений и </a:t>
            </a:r>
            <a:r>
              <a:rPr lang="ru-RU" sz="1600" dirty="0">
                <a:latin typeface="Palatino Linotype" panose="02040502050505030304" pitchFamily="18" charset="0"/>
              </a:rPr>
              <a:t>всех, интересующихся проблемами экономической безопасности компаний.</a:t>
            </a:r>
          </a:p>
        </p:txBody>
      </p:sp>
    </p:spTree>
    <p:extLst>
      <p:ext uri="{BB962C8B-B14F-4D97-AF65-F5344CB8AC3E}">
        <p14:creationId xmlns:p14="http://schemas.microsoft.com/office/powerpoint/2010/main" val="26817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8847"/>
            <a:ext cx="12193057" cy="684030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88914" y="6196733"/>
            <a:ext cx="1804572" cy="640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49" y="6135767"/>
            <a:ext cx="2017951" cy="701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471" y="6266637"/>
            <a:ext cx="2231329" cy="591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49" y="2338832"/>
            <a:ext cx="2210474" cy="340413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52511" y="309312"/>
            <a:ext cx="10086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anose="02040502050505030304" pitchFamily="18" charset="0"/>
              </a:rPr>
              <a:t>	</a:t>
            </a:r>
            <a:r>
              <a:rPr lang="ru-RU" b="1" dirty="0" smtClean="0">
                <a:latin typeface="Palatino Linotype" panose="02040502050505030304" pitchFamily="18" charset="0"/>
              </a:rPr>
              <a:t>Английский </a:t>
            </a:r>
            <a:r>
              <a:rPr lang="ru-RU" b="1" dirty="0">
                <a:latin typeface="Palatino Linotype" panose="02040502050505030304" pitchFamily="18" charset="0"/>
              </a:rPr>
              <a:t>язык. Экономическая </a:t>
            </a:r>
            <a:r>
              <a:rPr lang="ru-RU" b="1" dirty="0" smtClean="0">
                <a:latin typeface="Palatino Linotype" panose="02040502050505030304" pitchFamily="18" charset="0"/>
              </a:rPr>
              <a:t>безопасность: </a:t>
            </a:r>
            <a:r>
              <a:rPr lang="ru-RU" b="1" dirty="0">
                <a:latin typeface="Palatino Linotype" panose="02040502050505030304" pitchFamily="18" charset="0"/>
              </a:rPr>
              <a:t>учебник / </a:t>
            </a:r>
            <a:r>
              <a:rPr lang="ru-RU" b="1" dirty="0" smtClean="0">
                <a:latin typeface="Palatino Linotype" panose="02040502050505030304" pitchFamily="18" charset="0"/>
              </a:rPr>
              <a:t>М.В</a:t>
            </a:r>
            <a:r>
              <a:rPr lang="ru-RU" b="1" dirty="0">
                <a:latin typeface="Palatino Linotype" panose="02040502050505030304" pitchFamily="18" charset="0"/>
              </a:rPr>
              <a:t>. Мельничук, </a:t>
            </a:r>
            <a:r>
              <a:rPr lang="ru-RU" b="1" dirty="0" smtClean="0">
                <a:latin typeface="Palatino Linotype" panose="02040502050505030304" pitchFamily="18" charset="0"/>
              </a:rPr>
              <a:t>П.П</a:t>
            </a:r>
            <a:r>
              <a:rPr lang="ru-RU" b="1" dirty="0">
                <a:latin typeface="Palatino Linotype" panose="02040502050505030304" pitchFamily="18" charset="0"/>
              </a:rPr>
              <a:t>. Ростовцева, </a:t>
            </a:r>
            <a:r>
              <a:rPr lang="ru-RU" b="1" dirty="0" smtClean="0">
                <a:latin typeface="Palatino Linotype" panose="02040502050505030304" pitchFamily="18" charset="0"/>
              </a:rPr>
              <a:t>В.И</a:t>
            </a:r>
            <a:r>
              <a:rPr lang="ru-RU" b="1" dirty="0">
                <a:latin typeface="Palatino Linotype" panose="02040502050505030304" pitchFamily="18" charset="0"/>
              </a:rPr>
              <a:t>. </a:t>
            </a:r>
            <a:r>
              <a:rPr lang="ru-RU" b="1" dirty="0" err="1">
                <a:latin typeface="Palatino Linotype" panose="02040502050505030304" pitchFamily="18" charset="0"/>
              </a:rPr>
              <a:t>Авдийский</a:t>
            </a:r>
            <a:r>
              <a:rPr lang="ru-RU" b="1" dirty="0">
                <a:latin typeface="Palatino Linotype" panose="02040502050505030304" pitchFamily="18" charset="0"/>
              </a:rPr>
              <a:t>. — </a:t>
            </a:r>
            <a:r>
              <a:rPr lang="ru-RU" b="1" dirty="0" smtClean="0">
                <a:latin typeface="Palatino Linotype" panose="02040502050505030304" pitchFamily="18" charset="0"/>
              </a:rPr>
              <a:t>Москва: </a:t>
            </a:r>
            <a:r>
              <a:rPr lang="ru-RU" b="1" dirty="0" err="1">
                <a:latin typeface="Palatino Linotype" panose="02040502050505030304" pitchFamily="18" charset="0"/>
              </a:rPr>
              <a:t>КноРус</a:t>
            </a:r>
            <a:r>
              <a:rPr lang="ru-RU" b="1" dirty="0">
                <a:latin typeface="Palatino Linotype" panose="02040502050505030304" pitchFamily="18" charset="0"/>
              </a:rPr>
              <a:t>, 2023. — 228 с. — ISBN 978-5-406-10611-2. — URL: https://</a:t>
            </a:r>
            <a:r>
              <a:rPr lang="ru-RU" b="1" dirty="0" smtClean="0">
                <a:latin typeface="Palatino Linotype" panose="02040502050505030304" pitchFamily="18" charset="0"/>
              </a:rPr>
              <a:t>book.ru/book/945696 </a:t>
            </a:r>
            <a:r>
              <a:rPr lang="ru-RU" b="1" dirty="0">
                <a:latin typeface="Palatino Linotype" panose="02040502050505030304" pitchFamily="18" charset="0"/>
              </a:rPr>
              <a:t>— </a:t>
            </a:r>
            <a:r>
              <a:rPr lang="ru-RU" b="1" dirty="0" smtClean="0">
                <a:latin typeface="Palatino Linotype" panose="02040502050505030304" pitchFamily="18" charset="0"/>
              </a:rPr>
              <a:t>Текст: электронный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63909" y="2338832"/>
            <a:ext cx="801568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Представляет </a:t>
            </a:r>
            <a:r>
              <a:rPr lang="ru-RU" sz="1600" dirty="0">
                <a:latin typeface="Palatino Linotype" panose="02040502050505030304" pitchFamily="18" charset="0"/>
              </a:rPr>
              <a:t>собой сборник текстов для чтения и обсуждения, лексических заданий и упражнений, помогающих развить навыки профессиональной речи в сфере экономической безопасности.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К </a:t>
            </a:r>
            <a:r>
              <a:rPr lang="ru-RU" sz="1600" dirty="0">
                <a:latin typeface="Palatino Linotype" panose="02040502050505030304" pitchFamily="18" charset="0"/>
              </a:rPr>
              <a:t>каждому тексту разработаны упражнения для развития навыков устной и письменной речи в сфере профессиональной коммуникации, а также для совершенствования навыков самостоятельной работы.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Целью </a:t>
            </a:r>
            <a:r>
              <a:rPr lang="ru-RU" sz="1600" dirty="0">
                <a:latin typeface="Palatino Linotype" panose="02040502050505030304" pitchFamily="18" charset="0"/>
              </a:rPr>
              <a:t>является формирование и развитие коммуникативной компетенции, необходимой для осуществления профессиональной деятельности.</a:t>
            </a:r>
          </a:p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Соответствует </a:t>
            </a:r>
            <a:r>
              <a:rPr lang="ru-RU" sz="1600" dirty="0">
                <a:latin typeface="Palatino Linotype" panose="02040502050505030304" pitchFamily="18" charset="0"/>
              </a:rPr>
              <a:t>ФГОС ВО последнего поколения.</a:t>
            </a:r>
          </a:p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Для </a:t>
            </a:r>
            <a:r>
              <a:rPr lang="ru-RU" sz="1600" dirty="0">
                <a:latin typeface="Palatino Linotype" panose="02040502050505030304" pitchFamily="18" charset="0"/>
              </a:rPr>
              <a:t>студентов </a:t>
            </a:r>
            <a:r>
              <a:rPr lang="ru-RU" sz="1600" dirty="0" err="1">
                <a:latin typeface="Palatino Linotype" panose="02040502050505030304" pitchFamily="18" charset="0"/>
              </a:rPr>
              <a:t>бакалавриата</a:t>
            </a:r>
            <a:r>
              <a:rPr lang="ru-RU" sz="1600" dirty="0">
                <a:latin typeface="Palatino Linotype" panose="02040502050505030304" pitchFamily="18" charset="0"/>
              </a:rPr>
              <a:t>, обучающихся </a:t>
            </a:r>
            <a:r>
              <a:rPr lang="ru-RU" sz="1600" dirty="0" smtClean="0">
                <a:latin typeface="Palatino Linotype" panose="02040502050505030304" pitchFamily="18" charset="0"/>
              </a:rPr>
              <a:t>в высших учебных заведениях.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3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8847"/>
            <a:ext cx="12193057" cy="684030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2714" y="6196733"/>
            <a:ext cx="1804572" cy="640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49" y="6135767"/>
            <a:ext cx="2017951" cy="701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600" y="6245505"/>
            <a:ext cx="2231329" cy="591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49" y="2350927"/>
            <a:ext cx="2266950" cy="35433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1156" y="195674"/>
            <a:ext cx="11027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anose="02040502050505030304" pitchFamily="18" charset="0"/>
              </a:rPr>
              <a:t>	</a:t>
            </a:r>
            <a:r>
              <a:rPr lang="ru-RU" b="1" dirty="0" smtClean="0">
                <a:latin typeface="Palatino Linotype" panose="02040502050505030304" pitchFamily="18" charset="0"/>
              </a:rPr>
              <a:t>Экономическая безопасность: </a:t>
            </a:r>
            <a:r>
              <a:rPr lang="ru-RU" b="1" dirty="0">
                <a:latin typeface="Palatino Linotype" panose="02040502050505030304" pitchFamily="18" charset="0"/>
              </a:rPr>
              <a:t>учебник для вузов / </a:t>
            </a:r>
            <a:r>
              <a:rPr lang="ru-RU" b="1" dirty="0" smtClean="0">
                <a:latin typeface="Palatino Linotype" panose="02040502050505030304" pitchFamily="18" charset="0"/>
              </a:rPr>
              <a:t>Л.П</a:t>
            </a:r>
            <a:r>
              <a:rPr lang="ru-RU" b="1" dirty="0">
                <a:latin typeface="Palatino Linotype" panose="02040502050505030304" pitchFamily="18" charset="0"/>
              </a:rPr>
              <a:t>. Гончаренко [и др</a:t>
            </a:r>
            <a:r>
              <a:rPr lang="ru-RU" b="1" dirty="0" smtClean="0">
                <a:latin typeface="Palatino Linotype" panose="02040502050505030304" pitchFamily="18" charset="0"/>
              </a:rPr>
              <a:t>.]; </a:t>
            </a:r>
            <a:r>
              <a:rPr lang="ru-RU" b="1" dirty="0">
                <a:latin typeface="Palatino Linotype" panose="02040502050505030304" pitchFamily="18" charset="0"/>
              </a:rPr>
              <a:t>под общей редакцией </a:t>
            </a:r>
            <a:r>
              <a:rPr lang="ru-RU" b="1" dirty="0" smtClean="0">
                <a:latin typeface="Palatino Linotype" panose="02040502050505030304" pitchFamily="18" charset="0"/>
              </a:rPr>
              <a:t>Л.П</a:t>
            </a:r>
            <a:r>
              <a:rPr lang="ru-RU" b="1" dirty="0">
                <a:latin typeface="Palatino Linotype" panose="02040502050505030304" pitchFamily="18" charset="0"/>
              </a:rPr>
              <a:t>. Гончаренко. — 3-е изд., </a:t>
            </a:r>
            <a:r>
              <a:rPr lang="ru-RU" b="1" dirty="0" err="1">
                <a:latin typeface="Palatino Linotype" panose="02040502050505030304" pitchFamily="18" charset="0"/>
              </a:rPr>
              <a:t>перераб</a:t>
            </a:r>
            <a:r>
              <a:rPr lang="ru-RU" b="1" dirty="0">
                <a:latin typeface="Palatino Linotype" panose="02040502050505030304" pitchFamily="18" charset="0"/>
              </a:rPr>
              <a:t>. и доп. — </a:t>
            </a:r>
            <a:r>
              <a:rPr lang="ru-RU" b="1" dirty="0" smtClean="0">
                <a:latin typeface="Palatino Linotype" panose="02040502050505030304" pitchFamily="18" charset="0"/>
              </a:rPr>
              <a:t>Москва: </a:t>
            </a:r>
            <a:r>
              <a:rPr lang="ru-RU" b="1" dirty="0">
                <a:latin typeface="Palatino Linotype" panose="02040502050505030304" pitchFamily="18" charset="0"/>
              </a:rPr>
              <a:t>Издательство </a:t>
            </a:r>
            <a:r>
              <a:rPr lang="ru-RU" b="1" dirty="0" err="1">
                <a:latin typeface="Palatino Linotype" panose="02040502050505030304" pitchFamily="18" charset="0"/>
              </a:rPr>
              <a:t>Юрайт</a:t>
            </a:r>
            <a:r>
              <a:rPr lang="ru-RU" b="1" dirty="0">
                <a:latin typeface="Palatino Linotype" panose="02040502050505030304" pitchFamily="18" charset="0"/>
              </a:rPr>
              <a:t>, 2024. — 370 с. — (Высшее образование). — ISBN 978-5-534-17279-9. — </a:t>
            </a:r>
            <a:r>
              <a:rPr lang="ru-RU" b="1" dirty="0" smtClean="0">
                <a:latin typeface="Palatino Linotype" panose="02040502050505030304" pitchFamily="18" charset="0"/>
              </a:rPr>
              <a:t>Текст: </a:t>
            </a:r>
            <a:r>
              <a:rPr lang="ru-RU" b="1" dirty="0">
                <a:latin typeface="Palatino Linotype" panose="02040502050505030304" pitchFamily="18" charset="0"/>
              </a:rPr>
              <a:t>электронный // Образовательная платформа </a:t>
            </a:r>
            <a:r>
              <a:rPr lang="ru-RU" b="1" dirty="0" err="1">
                <a:latin typeface="Palatino Linotype" panose="02040502050505030304" pitchFamily="18" charset="0"/>
              </a:rPr>
              <a:t>Юрайт</a:t>
            </a:r>
            <a:r>
              <a:rPr lang="ru-RU" b="1" dirty="0">
                <a:latin typeface="Palatino Linotype" panose="02040502050505030304" pitchFamily="18" charset="0"/>
              </a:rPr>
              <a:t> [сайт]. — URL: https://</a:t>
            </a:r>
            <a:r>
              <a:rPr lang="ru-RU" b="1" dirty="0" smtClean="0">
                <a:latin typeface="Palatino Linotype" panose="02040502050505030304" pitchFamily="18" charset="0"/>
              </a:rPr>
              <a:t>urait.ru/bcode/535989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0898" y="2490041"/>
            <a:ext cx="81824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В </a:t>
            </a:r>
            <a:r>
              <a:rPr lang="ru-RU" sz="1600" dirty="0">
                <a:latin typeface="Palatino Linotype" panose="02040502050505030304" pitchFamily="18" charset="0"/>
              </a:rPr>
              <a:t>курсе рассмотрен комплекс вопросов, посвященных различным уровням построения системы экономической безопасности: стране, регионам, предприятию, личности. Проанализированы основные стратегические и нормативные правовые документы, регулирующие вопросы обеспечения экономической безопасности России</a:t>
            </a:r>
            <a:r>
              <a:rPr lang="ru-RU" sz="1600" dirty="0" smtClean="0">
                <a:latin typeface="Palatino Linotype" panose="02040502050505030304" pitchFamily="18" charset="0"/>
              </a:rPr>
              <a:t>. </a:t>
            </a: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Соответствует </a:t>
            </a:r>
            <a:r>
              <a:rPr lang="ru-RU" sz="1600" dirty="0">
                <a:latin typeface="Palatino Linotype" panose="02040502050505030304" pitchFamily="18" charset="0"/>
              </a:rPr>
              <a:t>федеральному государственному образовательному стандарту высшего </a:t>
            </a:r>
            <a:r>
              <a:rPr lang="ru-RU" sz="1600" dirty="0" smtClean="0">
                <a:latin typeface="Palatino Linotype" panose="02040502050505030304" pitchFamily="18" charset="0"/>
              </a:rPr>
              <a:t>образования. </a:t>
            </a: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Для </a:t>
            </a:r>
            <a:r>
              <a:rPr lang="ru-RU" sz="1600" dirty="0">
                <a:latin typeface="Palatino Linotype" panose="02040502050505030304" pitchFamily="18" charset="0"/>
              </a:rPr>
              <a:t>преподавателей, аспирантов, студентов </a:t>
            </a:r>
            <a:r>
              <a:rPr lang="ru-RU" sz="1600" dirty="0" smtClean="0">
                <a:latin typeface="Palatino Linotype" panose="02040502050505030304" pitchFamily="18" charset="0"/>
              </a:rPr>
              <a:t>вузов</a:t>
            </a:r>
            <a:r>
              <a:rPr lang="ru-RU" sz="1600" dirty="0">
                <a:latin typeface="Palatino Linotype" panose="02040502050505030304" pitchFamily="18" charset="0"/>
              </a:rPr>
              <a:t>, а также работников органов управления исполнительной и законодательной власти различных уровней, в экономических и информационных подразделениях, занимающихся вопросами обеспечения экономической безопасности в государственных и коммерческих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3018908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20</Words>
  <Application>Microsoft Office PowerPoint</Application>
  <PresentationFormat>Широкоэкранный</PresentationFormat>
  <Paragraphs>80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Palatino Linotype</vt:lpstr>
      <vt:lpstr>Тема Office</vt:lpstr>
      <vt:lpstr>Библиотека Краснодарского кооперативного института (филиал)  Российского университета кооперации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Евгеньевна Харченко</dc:creator>
  <cp:lastModifiedBy>Марина Евгеньевна Харченко</cp:lastModifiedBy>
  <cp:revision>36</cp:revision>
  <dcterms:created xsi:type="dcterms:W3CDTF">2024-12-03T06:06:24Z</dcterms:created>
  <dcterms:modified xsi:type="dcterms:W3CDTF">2025-01-22T07:56:44Z</dcterms:modified>
</cp:coreProperties>
</file>